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0" r:id="rId2"/>
  </p:sldMasterIdLst>
  <p:notesMasterIdLst>
    <p:notesMasterId r:id="rId8"/>
  </p:notesMasterIdLst>
  <p:sldIdLst>
    <p:sldId id="256" r:id="rId3"/>
    <p:sldId id="268" r:id="rId4"/>
    <p:sldId id="264" r:id="rId5"/>
    <p:sldId id="297" r:id="rId6"/>
    <p:sldId id="300"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0000FF"/>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645" autoAdjust="0"/>
    <p:restoredTop sz="81044" autoAdjust="0"/>
  </p:normalViewPr>
  <p:slideViewPr>
    <p:cSldViewPr snapToGrid="0">
      <p:cViewPr>
        <p:scale>
          <a:sx n="90" d="100"/>
          <a:sy n="90" d="100"/>
        </p:scale>
        <p:origin x="1044" y="4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heme" Target="theme/theme1.xml"/><Relationship Id="rId5" Type="http://schemas.openxmlformats.org/officeDocument/2006/relationships/slide" Target="slides/slide3.xml"/><Relationship Id="rId1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48A273-6609-4CF2-B433-DE146052BC71}" type="datetimeFigureOut">
              <a:rPr lang="en-US" smtClean="0"/>
              <a:t>8/26/2025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41B78C-E5A7-4401-958A-F25F3E8CBFCE}" type="slidenum">
              <a:rPr lang="en-US" smtClean="0"/>
              <a:t>‹#›</a:t>
            </a:fld>
            <a:endParaRPr lang="en-US"/>
          </a:p>
        </p:txBody>
      </p:sp>
    </p:spTree>
    <p:extLst>
      <p:ext uri="{BB962C8B-B14F-4D97-AF65-F5344CB8AC3E}">
        <p14:creationId xmlns:p14="http://schemas.microsoft.com/office/powerpoint/2010/main" val="4267017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Hi everyone, my name is Sylvia, I’m an Honours student, and I will be talking about my project proposal on defining the activity of skin-resident yolk sac-derived endothelial-macrophage progenitors in wound injury and melanoma.</a:t>
            </a:r>
          </a:p>
          <a:p>
            <a:endParaRPr lang="en-AU" dirty="0"/>
          </a:p>
        </p:txBody>
      </p:sp>
      <p:sp>
        <p:nvSpPr>
          <p:cNvPr id="4" name="Slide Number Placeholder 3"/>
          <p:cNvSpPr>
            <a:spLocks noGrp="1"/>
          </p:cNvSpPr>
          <p:nvPr>
            <p:ph type="sldNum" sz="quarter" idx="5"/>
          </p:nvPr>
        </p:nvSpPr>
        <p:spPr/>
        <p:txBody>
          <a:bodyPr/>
          <a:lstStyle/>
          <a:p>
            <a:fld id="{8041B78C-E5A7-4401-958A-F25F3E8CBFCE}" type="slidenum">
              <a:rPr lang="en-US" smtClean="0"/>
              <a:t>1</a:t>
            </a:fld>
            <a:endParaRPr lang="en-US"/>
          </a:p>
        </p:txBody>
      </p:sp>
    </p:spTree>
    <p:extLst>
      <p:ext uri="{BB962C8B-B14F-4D97-AF65-F5344CB8AC3E}">
        <p14:creationId xmlns:p14="http://schemas.microsoft.com/office/powerpoint/2010/main" val="17077513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now I’d just like to acknowledge my primary supervisors and the vascular research </a:t>
            </a:r>
            <a:r>
              <a:rPr lang="en-US" dirty="0" err="1"/>
              <a:t>centre</a:t>
            </a:r>
            <a:r>
              <a:rPr lang="en-US" dirty="0"/>
              <a:t>, as well as all other contributors to this project. Thank you for listening to my presentation</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8041B78C-E5A7-4401-958A-F25F3E8CBFCE}" type="slidenum">
              <a:rPr lang="en-US" smtClean="0"/>
              <a:t>2</a:t>
            </a:fld>
            <a:endParaRPr lang="en-US"/>
          </a:p>
        </p:txBody>
      </p:sp>
    </p:spTree>
    <p:extLst>
      <p:ext uri="{BB962C8B-B14F-4D97-AF65-F5344CB8AC3E}">
        <p14:creationId xmlns:p14="http://schemas.microsoft.com/office/powerpoint/2010/main" val="17908695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There are different subpopulations of macrophages and endothelial cells, which causes then to have different roles in health and disease. One of the key reasons for this heterogeneity is their development or ontogeny.</a:t>
            </a:r>
          </a:p>
          <a:p>
            <a:endParaRPr lang="en-AU" dirty="0"/>
          </a:p>
          <a:p>
            <a:r>
              <a:rPr lang="en-AU" dirty="0"/>
              <a:t>Traditional views of macrophages follows the circulation of monocytes from bone marrow that differentiate into macrophages in tissue, in a similar way that endothelial cells have also been shown to come from circulating endothelial progenitor cells that come from bone marrow. ***</a:t>
            </a:r>
          </a:p>
          <a:p>
            <a:endParaRPr lang="en-AU" dirty="0"/>
          </a:p>
          <a:p>
            <a:r>
              <a:rPr lang="en-AU" dirty="0"/>
              <a:t>Over the last decade it has been understood that macrophages are also maintained locally in tissues like skin without recruitment of circulating monocytes. These macrophages are renewed locally and are now known to be derived from early progenitor cells in early embryonic yolk sac called erythromyeloid progenitor cells. They emerge between day 7.5 and 9.5 of gestation in mice, and express key markers including stem cell marker c-kit, and the receptor for macrophage growth factor csf1r.</a:t>
            </a:r>
          </a:p>
          <a:p>
            <a:endParaRPr lang="en-AU" dirty="0"/>
          </a:p>
          <a:p>
            <a:r>
              <a:rPr lang="en-AU" dirty="0"/>
              <a:t>In the last 3 years, erythromyeloid progenitor cells have also been shown to give rise to endothelium in organs including the brain, liver, heart, and lung. Whether these progenitors are also a source of endothelium in skin has not previously been established. It does seem that yolk sac derived erythromyeloid progenitors now appear to be a common source of macrophage and endothelial cells but it is unclear how these mature cells are maintained in tissues after birth without ongoing recruitment. </a:t>
            </a:r>
          </a:p>
          <a:p>
            <a:endParaRPr lang="en-AU" dirty="0"/>
          </a:p>
          <a:p>
            <a:endParaRPr lang="en-AU" dirty="0"/>
          </a:p>
          <a:p>
            <a:r>
              <a:rPr lang="en-AU" dirty="0"/>
              <a:t>-----</a:t>
            </a:r>
          </a:p>
          <a:p>
            <a:endParaRPr lang="en-AU"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dirty="0"/>
              <a:t>In recent years it is clear that there are locally maintained tissue resident macrophage and endothelial cells, and emerging data has shown in both cases that there appears to be a common origin from extra-embryonic yolk sac. These are erythromyeloid progenitors which express Csf1r and c-kit. </a:t>
            </a:r>
          </a:p>
          <a:p>
            <a:endParaRPr lang="en-AU" dirty="0"/>
          </a:p>
          <a:p>
            <a:endParaRPr lang="en-AU" dirty="0"/>
          </a:p>
          <a:p>
            <a:endParaRPr lang="en-AU" dirty="0"/>
          </a:p>
          <a:p>
            <a:r>
              <a:rPr lang="en-AU" dirty="0"/>
              <a:t>Among the reasons why macrophages and endothelial cells express such </a:t>
            </a:r>
            <a:r>
              <a:rPr lang="en-AU" dirty="0" err="1"/>
              <a:t>heterogeity</a:t>
            </a:r>
            <a:r>
              <a:rPr lang="en-AU" dirty="0"/>
              <a:t> is the fact that for both of these lineages there is mixed developmental origins. The best known source of macrophages is the recruitment of circulating monocytes that differentiate into macrophages in tissues such as skin, and these macrophages come from the pathway of bone marrow </a:t>
            </a:r>
            <a:r>
              <a:rPr lang="en-AU" dirty="0" err="1"/>
              <a:t>haemtopoiesis</a:t>
            </a:r>
            <a:r>
              <a:rPr lang="en-AU" dirty="0"/>
              <a:t>. In a similar way for the last 20 years, people have studied the development of endothelial cells from circulating endothelial progenitor cells that also come from a bone marrow source. Over the last decade it is also understood that macrophages are also maintained locally in tissues like skin without recruitment of circulating monocytes. These macrophages are renewed locally and are now understood to be derived from early progenitor cells in early embryonic yolk sac called erythromyeloid progenitor cells. They emerge between day 7.5 and 9.5 of gestation in mice, and express key markers including stem cell marker c-kit, and the receptor for macrophage growth factor csf1r.</a:t>
            </a:r>
          </a:p>
          <a:p>
            <a:endParaRPr lang="en-AU" dirty="0"/>
          </a:p>
          <a:p>
            <a:r>
              <a:rPr lang="en-AU" dirty="0"/>
              <a:t>In the last 3 years, </a:t>
            </a:r>
            <a:r>
              <a:rPr lang="en-AU" dirty="0" err="1"/>
              <a:t>erythromyeoid</a:t>
            </a:r>
            <a:r>
              <a:rPr lang="en-AU" dirty="0"/>
              <a:t> progenitor cells have also been shown to give rise to endothelium in organs including the brain, liver, heart, and lung. Whether these progenitors are also a source of endothelium in skin has not previously been established. Taken together, yolk sac </a:t>
            </a:r>
            <a:r>
              <a:rPr lang="en-AU" dirty="0" err="1"/>
              <a:t>erythromyelid</a:t>
            </a:r>
            <a:r>
              <a:rPr lang="en-AU" dirty="0"/>
              <a:t> progenitors now appear to be a common source of macrophage and endothelial cells. The question remains, how are these mature cells maintained in tissues after birth without ongoing recruitment. A potential explanation for ongoing </a:t>
            </a:r>
            <a:r>
              <a:rPr lang="en-AU" dirty="0" err="1"/>
              <a:t>rnenwal</a:t>
            </a:r>
            <a:r>
              <a:rPr lang="en-AU" dirty="0"/>
              <a:t> of </a:t>
            </a:r>
            <a:r>
              <a:rPr lang="en-AU" dirty="0" err="1"/>
              <a:t>emrbryonically</a:t>
            </a:r>
            <a:r>
              <a:rPr lang="en-AU" dirty="0"/>
              <a:t> derived macrophages and endothelial cells in tissues, our group over the last 5 years have demonstrated a self renewing progenitor that is embryonically derived that gives rise to both endothelium and macrophages from tissues including aorta, heart, muscle and skin. We have demonstrated that these progenitors form macrophage colonies called C-FUM when cultured in methylcellulose</a:t>
            </a:r>
          </a:p>
          <a:p>
            <a:endParaRPr lang="en-AU" dirty="0"/>
          </a:p>
          <a:p>
            <a:endParaRPr lang="en-AU" dirty="0"/>
          </a:p>
          <a:p>
            <a:endParaRPr lang="en-AU" dirty="0"/>
          </a:p>
          <a:p>
            <a:endParaRPr lang="en-AU" dirty="0"/>
          </a:p>
          <a:p>
            <a:endParaRPr lang="en-AU" dirty="0"/>
          </a:p>
          <a:p>
            <a:endParaRPr lang="en-AU" dirty="0"/>
          </a:p>
          <a:p>
            <a:endParaRPr lang="en-AU" dirty="0"/>
          </a:p>
          <a:p>
            <a:endParaRPr lang="en-AU" dirty="0"/>
          </a:p>
          <a:p>
            <a:endParaRPr lang="en-AU" dirty="0"/>
          </a:p>
          <a:p>
            <a:endParaRPr lang="en-AU" dirty="0"/>
          </a:p>
          <a:p>
            <a:endParaRPr lang="en-AU" dirty="0"/>
          </a:p>
          <a:p>
            <a:endParaRPr lang="en-AU" dirty="0"/>
          </a:p>
          <a:p>
            <a:endParaRPr lang="en-AU" dirty="0"/>
          </a:p>
        </p:txBody>
      </p:sp>
      <p:sp>
        <p:nvSpPr>
          <p:cNvPr id="4" name="Slide Number Placeholder 3"/>
          <p:cNvSpPr>
            <a:spLocks noGrp="1"/>
          </p:cNvSpPr>
          <p:nvPr>
            <p:ph type="sldNum" sz="quarter" idx="5"/>
          </p:nvPr>
        </p:nvSpPr>
        <p:spPr/>
        <p:txBody>
          <a:bodyPr/>
          <a:lstStyle/>
          <a:p>
            <a:fld id="{8041B78C-E5A7-4401-958A-F25F3E8CBFCE}" type="slidenum">
              <a:rPr lang="en-US" smtClean="0"/>
              <a:t>3</a:t>
            </a:fld>
            <a:endParaRPr lang="en-US"/>
          </a:p>
        </p:txBody>
      </p:sp>
    </p:spTree>
    <p:extLst>
      <p:ext uri="{BB962C8B-B14F-4D97-AF65-F5344CB8AC3E}">
        <p14:creationId xmlns:p14="http://schemas.microsoft.com/office/powerpoint/2010/main" val="154298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115000"/>
              </a:lnSpc>
              <a:spcBef>
                <a:spcPts val="0"/>
              </a:spcBef>
              <a:spcAft>
                <a:spcPts val="1000"/>
              </a:spcAft>
              <a:buClrTx/>
              <a:buSzTx/>
              <a:buFontTx/>
              <a:buNone/>
              <a:tabLst/>
              <a:defRPr/>
            </a:pPr>
            <a:r>
              <a:rPr lang="en-AU" dirty="0"/>
              <a:t>A potential explanation for ongoing renewal of embryonically derived macrophages and endothelial cells in tissues is what our group over the last 5 years have demonstrated with a self renewing progenitor that is embryonically derived that gives rise to both endothelium and macrophages from tissues including aorta, heart, muscle and skin.</a:t>
            </a: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dirty="0"/>
          </a:p>
          <a:p>
            <a:pPr marL="0" marR="0" lvl="0" indent="0" algn="just" defTabSz="914400" rtl="0" eaLnBrk="1" fontAlgn="auto" latinLnBrk="0" hangingPunct="1">
              <a:lnSpc>
                <a:spcPct val="115000"/>
              </a:lnSpc>
              <a:spcBef>
                <a:spcPts val="0"/>
              </a:spcBef>
              <a:spcAft>
                <a:spcPts val="1000"/>
              </a:spcAft>
              <a:buClrTx/>
              <a:buSzTx/>
              <a:buFontTx/>
              <a:buNone/>
              <a:tabLst/>
              <a:defRPr/>
            </a:pPr>
            <a:r>
              <a:rPr lang="en-AU" dirty="0"/>
              <a:t>We have demonstrated that these progenitors form macrophage colonies called C-FUM when cultured in methylcellulose</a:t>
            </a:r>
            <a:r>
              <a:rPr lang="en-AU" sz="1200" kern="1200" baseline="0" dirty="0">
                <a:solidFill>
                  <a:schemeClr val="tx1"/>
                </a:solidFill>
                <a:effectLst/>
                <a:latin typeface="+mn-lt"/>
                <a:ea typeface="+mn-ea"/>
                <a:cs typeface="+mn-cs"/>
              </a:rPr>
              <a:t>, they express unique surface marker phenotypes which distinguishes them from other stem cells such as bone marrow stem cells, </a:t>
            </a:r>
            <a:r>
              <a:rPr lang="en-AU" sz="1200" kern="1200" baseline="0" dirty="0" err="1">
                <a:solidFill>
                  <a:schemeClr val="tx1"/>
                </a:solidFill>
                <a:effectLst/>
                <a:latin typeface="+mn-lt"/>
                <a:ea typeface="+mn-ea"/>
                <a:cs typeface="+mn-cs"/>
              </a:rPr>
              <a:t>cre</a:t>
            </a:r>
            <a:r>
              <a:rPr lang="en-AU" sz="1200" kern="1200" baseline="0" dirty="0">
                <a:solidFill>
                  <a:schemeClr val="tx1"/>
                </a:solidFill>
                <a:effectLst/>
                <a:latin typeface="+mn-lt"/>
                <a:ea typeface="+mn-ea"/>
                <a:cs typeface="+mn-cs"/>
              </a:rPr>
              <a:t>-lox fate mapping and embryonic studies have shown that they derive embryonically from yolk sac csf1r positive erythromyeloid progenitor cells, are maintained locally by limited by capacity to self renew, they are completely independent of bone marrow </a:t>
            </a:r>
            <a:r>
              <a:rPr lang="en-AU" sz="1200" kern="1200" baseline="0" dirty="0" err="1">
                <a:solidFill>
                  <a:schemeClr val="tx1"/>
                </a:solidFill>
                <a:effectLst/>
                <a:latin typeface="+mn-lt"/>
                <a:ea typeface="+mn-ea"/>
                <a:cs typeface="+mn-cs"/>
              </a:rPr>
              <a:t>haemtaopoieisis</a:t>
            </a:r>
            <a:r>
              <a:rPr lang="en-AU" sz="1200" kern="1200" baseline="0" dirty="0">
                <a:solidFill>
                  <a:schemeClr val="tx1"/>
                </a:solidFill>
                <a:effectLst/>
                <a:latin typeface="+mn-lt"/>
                <a:ea typeface="+mn-ea"/>
                <a:cs typeface="+mn-cs"/>
              </a:rPr>
              <a:t>, and crucially they have bipotent capacity to form both macrophages and endothelium. This important finding demonstrates that this yolk sac derived progenitor population that we have called </a:t>
            </a:r>
            <a:r>
              <a:rPr lang="en-AU" sz="1200" kern="1200" baseline="0" dirty="0" err="1">
                <a:solidFill>
                  <a:schemeClr val="tx1"/>
                </a:solidFill>
                <a:effectLst/>
                <a:latin typeface="+mn-lt"/>
                <a:ea typeface="+mn-ea"/>
                <a:cs typeface="+mn-cs"/>
              </a:rPr>
              <a:t>EndoMac</a:t>
            </a:r>
            <a:r>
              <a:rPr lang="en-AU" sz="1200" kern="1200" baseline="0" dirty="0">
                <a:solidFill>
                  <a:schemeClr val="tx1"/>
                </a:solidFill>
                <a:effectLst/>
                <a:latin typeface="+mn-lt"/>
                <a:ea typeface="+mn-ea"/>
                <a:cs typeface="+mn-cs"/>
              </a:rPr>
              <a:t> progenitors can explain how local macrophage and endothelial cells can renew and be maintained in tissues after birth without circulating recruitment</a:t>
            </a: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sz="1200" kern="1200" baseline="0" dirty="0">
              <a:solidFill>
                <a:schemeClr val="tx1"/>
              </a:solidFill>
              <a:effectLst/>
              <a:latin typeface="+mn-lt"/>
              <a:ea typeface="+mn-ea"/>
              <a:cs typeface="+mn-cs"/>
            </a:endParaRPr>
          </a:p>
          <a:p>
            <a:pPr marL="0" marR="0" lvl="0" indent="0" algn="just" defTabSz="914400" rtl="0" eaLnBrk="1" fontAlgn="auto" latinLnBrk="0" hangingPunct="1">
              <a:lnSpc>
                <a:spcPct val="115000"/>
              </a:lnSpc>
              <a:spcBef>
                <a:spcPts val="0"/>
              </a:spcBef>
              <a:spcAft>
                <a:spcPts val="1000"/>
              </a:spcAft>
              <a:buClrTx/>
              <a:buSzTx/>
              <a:buFontTx/>
              <a:buNone/>
              <a:tabLst/>
              <a:defRPr/>
            </a:pPr>
            <a:r>
              <a:rPr lang="en-AU" sz="1200" kern="1200" baseline="0" dirty="0">
                <a:solidFill>
                  <a:schemeClr val="tx1"/>
                </a:solidFill>
                <a:effectLst/>
                <a:latin typeface="+mn-lt"/>
                <a:ea typeface="+mn-ea"/>
                <a:cs typeface="+mn-cs"/>
              </a:rPr>
              <a:t>-----</a:t>
            </a:r>
          </a:p>
          <a:p>
            <a:pPr marL="0" marR="0" lvl="0" indent="0" algn="just" defTabSz="914400" rtl="0" eaLnBrk="1" fontAlgn="auto" latinLnBrk="0" hangingPunct="1">
              <a:lnSpc>
                <a:spcPct val="115000"/>
              </a:lnSpc>
              <a:spcBef>
                <a:spcPts val="0"/>
              </a:spcBef>
              <a:spcAft>
                <a:spcPts val="1000"/>
              </a:spcAft>
              <a:buClrTx/>
              <a:buSzTx/>
              <a:buFontTx/>
              <a:buNone/>
              <a:tabLst/>
              <a:defRPr/>
            </a:pPr>
            <a:r>
              <a:rPr lang="en-AU" sz="1200" dirty="0">
                <a:effectLst/>
                <a:latin typeface="Calibri" panose="020F0502020204030204" pitchFamily="34" charset="0"/>
                <a:ea typeface="DengXian" panose="02010600030101010101" pitchFamily="2" charset="-122"/>
                <a:cs typeface="Times New Roman" panose="02020603050405020304" pitchFamily="18" charset="0"/>
              </a:rPr>
              <a:t>Our group has discovered a unique Yolk sac derived </a:t>
            </a:r>
            <a:r>
              <a:rPr lang="en-AU" sz="1200" dirty="0" err="1">
                <a:effectLst/>
                <a:latin typeface="Calibri" panose="020F0502020204030204" pitchFamily="34" charset="0"/>
                <a:ea typeface="DengXian" panose="02010600030101010101" pitchFamily="2" charset="-122"/>
                <a:cs typeface="Times New Roman" panose="02020603050405020304" pitchFamily="18" charset="0"/>
              </a:rPr>
              <a:t>undifferentitaited</a:t>
            </a:r>
            <a:r>
              <a:rPr lang="en-AU" sz="1200" dirty="0">
                <a:effectLst/>
                <a:latin typeface="Calibri" panose="020F0502020204030204" pitchFamily="34" charset="0"/>
                <a:ea typeface="DengXian" panose="02010600030101010101" pitchFamily="2" charset="-122"/>
                <a:cs typeface="Times New Roman" panose="02020603050405020304" pitchFamily="18" charset="0"/>
              </a:rPr>
              <a:t> progenitor population in postnatal skin identified by the capacity to form colony forming units of macrophage subtype with the phenotype depicted here. They are locally maintained via self renewal,  independent from bone marrow derived haematopoiesis, and has the bipotent differentiation capacity for macrophages and endothelial cells or in other words an </a:t>
            </a:r>
            <a:r>
              <a:rPr lang="en-AU" sz="1200" b="1" dirty="0">
                <a:effectLst/>
                <a:latin typeface="Calibri" panose="020F0502020204030204" pitchFamily="34" charset="0"/>
                <a:ea typeface="DengXian" panose="02010600030101010101" pitchFamily="2" charset="-122"/>
                <a:cs typeface="Times New Roman" panose="02020603050405020304" pitchFamily="18" charset="0"/>
              </a:rPr>
              <a:t>endo-myeloid progenitor cell capacity.</a:t>
            </a: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sz="1200" b="1" kern="1200" baseline="0" dirty="0">
              <a:solidFill>
                <a:schemeClr val="tx1"/>
              </a:solidFill>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sz="1200" b="1" kern="1200" baseline="0" dirty="0">
              <a:solidFill>
                <a:schemeClr val="tx1"/>
              </a:solidFill>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sz="1200" b="1" kern="1200" baseline="0" dirty="0">
              <a:solidFill>
                <a:schemeClr val="tx1"/>
              </a:solidFill>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sz="1200" b="1" kern="1200" baseline="0" dirty="0">
              <a:solidFill>
                <a:schemeClr val="tx1"/>
              </a:solidFill>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sz="1200" b="1" kern="1200" baseline="0" dirty="0">
              <a:solidFill>
                <a:schemeClr val="tx1"/>
              </a:solidFill>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sz="1200" b="1" kern="1200" baseline="0" dirty="0">
              <a:solidFill>
                <a:schemeClr val="tx1"/>
              </a:solidFill>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sz="1200" b="1" kern="1200" baseline="0" dirty="0">
              <a:solidFill>
                <a:schemeClr val="tx1"/>
              </a:solidFill>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sz="1200" b="1" kern="1200" baseline="0" dirty="0">
              <a:solidFill>
                <a:schemeClr val="tx1"/>
              </a:solidFill>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sz="1200" b="1" kern="1200" baseline="0" dirty="0">
              <a:solidFill>
                <a:schemeClr val="tx1"/>
              </a:solidFill>
              <a:effectLst/>
              <a:latin typeface="Calibri" panose="020F0502020204030204" pitchFamily="34" charset="0"/>
              <a:ea typeface="DengXian" panose="02010600030101010101" pitchFamily="2" charset="-122"/>
              <a:cs typeface="Times New Roman" panose="02020603050405020304" pitchFamily="18" charset="0"/>
            </a:endParaRP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sz="1000" kern="1200" baseline="0" dirty="0">
              <a:solidFill>
                <a:schemeClr val="tx1"/>
              </a:solidFill>
              <a:effectLst/>
              <a:latin typeface="+mn-lt"/>
              <a:ea typeface="+mn-ea"/>
              <a:cs typeface="+mn-cs"/>
            </a:endParaRPr>
          </a:p>
          <a:p>
            <a:pPr marL="0" marR="0" lvl="0" indent="0" algn="just" defTabSz="914400" rtl="0" eaLnBrk="1" fontAlgn="auto" latinLnBrk="0" hangingPunct="1">
              <a:lnSpc>
                <a:spcPct val="115000"/>
              </a:lnSpc>
              <a:spcBef>
                <a:spcPts val="0"/>
              </a:spcBef>
              <a:spcAft>
                <a:spcPts val="1000"/>
              </a:spcAft>
              <a:buClrTx/>
              <a:buSzTx/>
              <a:buFontTx/>
              <a:buNone/>
              <a:tabLst/>
              <a:defRPr/>
            </a:pPr>
            <a:endParaRPr lang="en-AU" sz="1200" kern="1200" baseline="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F29454D-604C-584E-8ABA-0785FA7E18C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55867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E4272C3-E683-4B78-B39A-41BBE200513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EB01C4-89AF-4CA1-B661-7238EA2AA8B9}" type="slidenum">
              <a:rPr lang="en-US" smtClean="0"/>
              <a:t>‹#›</a:t>
            </a:fld>
            <a:endParaRPr lang="en-US"/>
          </a:p>
        </p:txBody>
      </p:sp>
    </p:spTree>
    <p:extLst>
      <p:ext uri="{BB962C8B-B14F-4D97-AF65-F5344CB8AC3E}">
        <p14:creationId xmlns:p14="http://schemas.microsoft.com/office/powerpoint/2010/main" val="334066439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4272C3-E683-4B78-B39A-41BBE200513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EB01C4-89AF-4CA1-B661-7238EA2AA8B9}" type="slidenum">
              <a:rPr lang="en-US" smtClean="0"/>
              <a:t>‹#›</a:t>
            </a:fld>
            <a:endParaRPr lang="en-US"/>
          </a:p>
        </p:txBody>
      </p:sp>
    </p:spTree>
    <p:extLst>
      <p:ext uri="{BB962C8B-B14F-4D97-AF65-F5344CB8AC3E}">
        <p14:creationId xmlns:p14="http://schemas.microsoft.com/office/powerpoint/2010/main" val="83116128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4272C3-E683-4B78-B39A-41BBE200513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EB01C4-89AF-4CA1-B661-7238EA2AA8B9}"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387031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E4272C3-E683-4B78-B39A-41BBE2005134}" type="datetimeFigureOut">
              <a:rPr lang="en-US" smtClean="0"/>
              <a:t>8/26/2025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EB01C4-89AF-4CA1-B661-7238EA2AA8B9}" type="slidenum">
              <a:rPr lang="en-US" smtClean="0"/>
              <a:t>‹#›</a:t>
            </a:fld>
            <a:endParaRPr lang="en-US"/>
          </a:p>
        </p:txBody>
      </p:sp>
    </p:spTree>
    <p:extLst>
      <p:ext uri="{BB962C8B-B14F-4D97-AF65-F5344CB8AC3E}">
        <p14:creationId xmlns:p14="http://schemas.microsoft.com/office/powerpoint/2010/main" val="62045515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E4272C3-E683-4B78-B39A-41BBE2005134}" type="datetimeFigureOut">
              <a:rPr lang="en-US" smtClean="0"/>
              <a:t>8/26/2025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EEB01C4-89AF-4CA1-B661-7238EA2AA8B9}" type="slidenum">
              <a:rPr lang="en-US" smtClean="0"/>
              <a:t>‹#›</a:t>
            </a:fld>
            <a:endParaRPr lang="en-US"/>
          </a:p>
        </p:txBody>
      </p:sp>
    </p:spTree>
    <p:extLst>
      <p:ext uri="{BB962C8B-B14F-4D97-AF65-F5344CB8AC3E}">
        <p14:creationId xmlns:p14="http://schemas.microsoft.com/office/powerpoint/2010/main" val="95120703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097280" y="201146"/>
            <a:ext cx="10058400" cy="1450757"/>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5E4272C3-E683-4B78-B39A-41BBE2005134}" type="datetimeFigureOut">
              <a:rPr lang="en-US" smtClean="0"/>
              <a:t>8/26/2025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EEB01C4-89AF-4CA1-B661-7238EA2AA8B9}" type="slidenum">
              <a:rPr lang="en-US" smtClean="0"/>
              <a:t>‹#›</a:t>
            </a:fld>
            <a:endParaRPr lang="en-US"/>
          </a:p>
        </p:txBody>
      </p:sp>
    </p:spTree>
    <p:extLst>
      <p:ext uri="{BB962C8B-B14F-4D97-AF65-F5344CB8AC3E}">
        <p14:creationId xmlns:p14="http://schemas.microsoft.com/office/powerpoint/2010/main" val="270526816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E4272C3-E683-4B78-B39A-41BBE2005134}" type="datetimeFigureOut">
              <a:rPr lang="en-US" smtClean="0"/>
              <a:t>8/26/2025</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CEEB01C4-89AF-4CA1-B661-7238EA2AA8B9}" type="slidenum">
              <a:rPr lang="en-US" smtClean="0"/>
              <a:t>‹#›</a:t>
            </a:fld>
            <a:endParaRPr lang="en-US"/>
          </a:p>
        </p:txBody>
      </p:sp>
    </p:spTree>
    <p:extLst>
      <p:ext uri="{BB962C8B-B14F-4D97-AF65-F5344CB8AC3E}">
        <p14:creationId xmlns:p14="http://schemas.microsoft.com/office/powerpoint/2010/main" val="297534619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E4272C3-E683-4B78-B39A-41BBE2005134}" type="datetimeFigureOut">
              <a:rPr lang="en-US" smtClean="0"/>
              <a:t>8/26/2025</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CEEB01C4-89AF-4CA1-B661-7238EA2AA8B9}" type="slidenum">
              <a:rPr lang="en-US" smtClean="0"/>
              <a:t>‹#›</a:t>
            </a:fld>
            <a:endParaRPr lang="en-US"/>
          </a:p>
        </p:txBody>
      </p:sp>
    </p:spTree>
    <p:extLst>
      <p:ext uri="{BB962C8B-B14F-4D97-AF65-F5344CB8AC3E}">
        <p14:creationId xmlns:p14="http://schemas.microsoft.com/office/powerpoint/2010/main" val="378368756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E4272C3-E683-4B78-B39A-41BBE2005134}" type="datetimeFigureOut">
              <a:rPr lang="en-US" smtClean="0"/>
              <a:t>8/26/2025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EEB01C4-89AF-4CA1-B661-7238EA2AA8B9}" type="slidenum">
              <a:rPr lang="en-US" smtClean="0"/>
              <a:t>‹#›</a:t>
            </a:fld>
            <a:endParaRPr lang="en-US"/>
          </a:p>
        </p:txBody>
      </p:sp>
    </p:spTree>
    <p:extLst>
      <p:ext uri="{BB962C8B-B14F-4D97-AF65-F5344CB8AC3E}">
        <p14:creationId xmlns:p14="http://schemas.microsoft.com/office/powerpoint/2010/main" val="381971709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4272C3-E683-4B78-B39A-41BBE200513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EB01C4-89AF-4CA1-B661-7238EA2AA8B9}" type="slidenum">
              <a:rPr lang="en-US" smtClean="0"/>
              <a:t>‹#›</a:t>
            </a:fld>
            <a:endParaRPr lang="en-US"/>
          </a:p>
        </p:txBody>
      </p:sp>
    </p:spTree>
    <p:extLst>
      <p:ext uri="{BB962C8B-B14F-4D97-AF65-F5344CB8AC3E}">
        <p14:creationId xmlns:p14="http://schemas.microsoft.com/office/powerpoint/2010/main" val="2414949148"/>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E4272C3-E683-4B78-B39A-41BBE200513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EEB01C4-89AF-4CA1-B661-7238EA2AA8B9}" type="slidenum">
              <a:rPr lang="en-US" smtClean="0"/>
              <a:t>‹#›</a:t>
            </a:fld>
            <a:endParaRPr lang="en-US"/>
          </a:p>
        </p:txBody>
      </p:sp>
    </p:spTree>
    <p:extLst>
      <p:ext uri="{BB962C8B-B14F-4D97-AF65-F5344CB8AC3E}">
        <p14:creationId xmlns:p14="http://schemas.microsoft.com/office/powerpoint/2010/main" val="2830136590"/>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8217F-3B56-684E-ADFA-BE824EC73B8A}"/>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06C482F-D6F2-5642-A8EC-316C8106248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2BE8CDA-C6F0-B94A-B887-17BD400D82C3}"/>
              </a:ext>
            </a:extLst>
          </p:cNvPr>
          <p:cNvSpPr>
            <a:spLocks noGrp="1"/>
          </p:cNvSpPr>
          <p:nvPr>
            <p:ph type="dt" sz="half" idx="10"/>
          </p:nvPr>
        </p:nvSpPr>
        <p:spPr/>
        <p:txBody>
          <a:bodyPr/>
          <a:lstStyle/>
          <a:p>
            <a:fld id="{3B50C516-9719-414B-B810-19BED58FD219}" type="datetimeFigureOut">
              <a:rPr lang="en-US" smtClean="0"/>
              <a:t>8/26/2025</a:t>
            </a:fld>
            <a:endParaRPr lang="en-US"/>
          </a:p>
        </p:txBody>
      </p:sp>
      <p:sp>
        <p:nvSpPr>
          <p:cNvPr id="5" name="Footer Placeholder 4">
            <a:extLst>
              <a:ext uri="{FF2B5EF4-FFF2-40B4-BE49-F238E27FC236}">
                <a16:creationId xmlns:a16="http://schemas.microsoft.com/office/drawing/2014/main" id="{45C81752-6A4F-E74F-8515-40BB5A7DC2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CEC5577-2216-904F-B961-A6D85E20E5DF}"/>
              </a:ext>
            </a:extLst>
          </p:cNvPr>
          <p:cNvSpPr>
            <a:spLocks noGrp="1"/>
          </p:cNvSpPr>
          <p:nvPr>
            <p:ph type="sldNum" sz="quarter" idx="12"/>
          </p:nvPr>
        </p:nvSpPr>
        <p:spPr/>
        <p:txBody>
          <a:bodyPr/>
          <a:lstStyle/>
          <a:p>
            <a:fld id="{8309AC7A-BD46-814E-830E-B91315B96EFE}" type="slidenum">
              <a:rPr lang="en-US" smtClean="0"/>
              <a:t>‹#›</a:t>
            </a:fld>
            <a:endParaRPr lang="en-US"/>
          </a:p>
        </p:txBody>
      </p:sp>
    </p:spTree>
    <p:extLst>
      <p:ext uri="{BB962C8B-B14F-4D97-AF65-F5344CB8AC3E}">
        <p14:creationId xmlns:p14="http://schemas.microsoft.com/office/powerpoint/2010/main" val="374767651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A05EC-F6D5-6D40-91DF-BDA15FE8D53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63BC478-AD63-3C44-8265-B71E5BB3F4F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FF9F059-6A62-6945-BEAC-53FD7431D7D8}"/>
              </a:ext>
            </a:extLst>
          </p:cNvPr>
          <p:cNvSpPr>
            <a:spLocks noGrp="1"/>
          </p:cNvSpPr>
          <p:nvPr>
            <p:ph type="dt" sz="half" idx="10"/>
          </p:nvPr>
        </p:nvSpPr>
        <p:spPr/>
        <p:txBody>
          <a:bodyPr/>
          <a:lstStyle/>
          <a:p>
            <a:fld id="{3B50C516-9719-414B-B810-19BED58FD219}" type="datetimeFigureOut">
              <a:rPr lang="en-US" smtClean="0"/>
              <a:t>8/26/2025</a:t>
            </a:fld>
            <a:endParaRPr lang="en-US"/>
          </a:p>
        </p:txBody>
      </p:sp>
      <p:sp>
        <p:nvSpPr>
          <p:cNvPr id="5" name="Footer Placeholder 4">
            <a:extLst>
              <a:ext uri="{FF2B5EF4-FFF2-40B4-BE49-F238E27FC236}">
                <a16:creationId xmlns:a16="http://schemas.microsoft.com/office/drawing/2014/main" id="{62EDB47D-48DF-D84D-9150-2F9C572254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FA06E4-582D-1D49-A51C-E5CBE225D899}"/>
              </a:ext>
            </a:extLst>
          </p:cNvPr>
          <p:cNvSpPr>
            <a:spLocks noGrp="1"/>
          </p:cNvSpPr>
          <p:nvPr>
            <p:ph type="sldNum" sz="quarter" idx="12"/>
          </p:nvPr>
        </p:nvSpPr>
        <p:spPr/>
        <p:txBody>
          <a:bodyPr/>
          <a:lstStyle/>
          <a:p>
            <a:fld id="{8309AC7A-BD46-814E-830E-B91315B96EFE}" type="slidenum">
              <a:rPr lang="en-US" smtClean="0"/>
              <a:t>‹#›</a:t>
            </a:fld>
            <a:endParaRPr lang="en-US"/>
          </a:p>
        </p:txBody>
      </p:sp>
    </p:spTree>
    <p:extLst>
      <p:ext uri="{BB962C8B-B14F-4D97-AF65-F5344CB8AC3E}">
        <p14:creationId xmlns:p14="http://schemas.microsoft.com/office/powerpoint/2010/main" val="1706307423"/>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A2507-E146-4F42-999D-E18F09D33C9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F809384-BB75-7C4C-B03F-452EBEF15B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48990960-BD33-A245-86A0-72A5CC85065F}"/>
              </a:ext>
            </a:extLst>
          </p:cNvPr>
          <p:cNvSpPr>
            <a:spLocks noGrp="1"/>
          </p:cNvSpPr>
          <p:nvPr>
            <p:ph type="dt" sz="half" idx="10"/>
          </p:nvPr>
        </p:nvSpPr>
        <p:spPr/>
        <p:txBody>
          <a:bodyPr/>
          <a:lstStyle/>
          <a:p>
            <a:fld id="{3B50C516-9719-414B-B810-19BED58FD219}" type="datetimeFigureOut">
              <a:rPr lang="en-US" smtClean="0"/>
              <a:t>8/26/2025</a:t>
            </a:fld>
            <a:endParaRPr lang="en-US"/>
          </a:p>
        </p:txBody>
      </p:sp>
      <p:sp>
        <p:nvSpPr>
          <p:cNvPr id="5" name="Footer Placeholder 4">
            <a:extLst>
              <a:ext uri="{FF2B5EF4-FFF2-40B4-BE49-F238E27FC236}">
                <a16:creationId xmlns:a16="http://schemas.microsoft.com/office/drawing/2014/main" id="{E4DACA48-EC23-BC41-8030-24A7D2D5F68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FE6505-5004-6E4F-A3C1-BDAB3FCD0B85}"/>
              </a:ext>
            </a:extLst>
          </p:cNvPr>
          <p:cNvSpPr>
            <a:spLocks noGrp="1"/>
          </p:cNvSpPr>
          <p:nvPr>
            <p:ph type="sldNum" sz="quarter" idx="12"/>
          </p:nvPr>
        </p:nvSpPr>
        <p:spPr/>
        <p:txBody>
          <a:bodyPr/>
          <a:lstStyle/>
          <a:p>
            <a:fld id="{8309AC7A-BD46-814E-830E-B91315B96EFE}" type="slidenum">
              <a:rPr lang="en-US" smtClean="0"/>
              <a:t>‹#›</a:t>
            </a:fld>
            <a:endParaRPr lang="en-US"/>
          </a:p>
        </p:txBody>
      </p:sp>
    </p:spTree>
    <p:extLst>
      <p:ext uri="{BB962C8B-B14F-4D97-AF65-F5344CB8AC3E}">
        <p14:creationId xmlns:p14="http://schemas.microsoft.com/office/powerpoint/2010/main" val="172928225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C062D-D1B2-6D4F-90C6-0FEFEC3675F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FC5F028-E0FD-D14E-9626-F226289EBBA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BC48BBE-ACB4-0E40-AA55-9FF92589EC8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5EDE5E4-1D9A-A24D-B3CA-0702B6B088B8}"/>
              </a:ext>
            </a:extLst>
          </p:cNvPr>
          <p:cNvSpPr>
            <a:spLocks noGrp="1"/>
          </p:cNvSpPr>
          <p:nvPr>
            <p:ph type="dt" sz="half" idx="10"/>
          </p:nvPr>
        </p:nvSpPr>
        <p:spPr/>
        <p:txBody>
          <a:bodyPr/>
          <a:lstStyle/>
          <a:p>
            <a:fld id="{3B50C516-9719-414B-B810-19BED58FD219}" type="datetimeFigureOut">
              <a:rPr lang="en-US" smtClean="0"/>
              <a:t>8/26/2025</a:t>
            </a:fld>
            <a:endParaRPr lang="en-US"/>
          </a:p>
        </p:txBody>
      </p:sp>
      <p:sp>
        <p:nvSpPr>
          <p:cNvPr id="6" name="Footer Placeholder 5">
            <a:extLst>
              <a:ext uri="{FF2B5EF4-FFF2-40B4-BE49-F238E27FC236}">
                <a16:creationId xmlns:a16="http://schemas.microsoft.com/office/drawing/2014/main" id="{7C75730A-3146-2846-AEAA-2DFD7E7E85C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BFD008F-6BF7-2E4B-B54F-D8DD07783494}"/>
              </a:ext>
            </a:extLst>
          </p:cNvPr>
          <p:cNvSpPr>
            <a:spLocks noGrp="1"/>
          </p:cNvSpPr>
          <p:nvPr>
            <p:ph type="sldNum" sz="quarter" idx="12"/>
          </p:nvPr>
        </p:nvSpPr>
        <p:spPr/>
        <p:txBody>
          <a:bodyPr/>
          <a:lstStyle/>
          <a:p>
            <a:fld id="{8309AC7A-BD46-814E-830E-B91315B96EFE}" type="slidenum">
              <a:rPr lang="en-US" smtClean="0"/>
              <a:t>‹#›</a:t>
            </a:fld>
            <a:endParaRPr lang="en-US"/>
          </a:p>
        </p:txBody>
      </p:sp>
    </p:spTree>
    <p:extLst>
      <p:ext uri="{BB962C8B-B14F-4D97-AF65-F5344CB8AC3E}">
        <p14:creationId xmlns:p14="http://schemas.microsoft.com/office/powerpoint/2010/main" val="2692855961"/>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1EB96F-78CF-0A42-9D4F-65A51273141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8B9CFB5-55AD-724B-A8CC-C68D36E5C4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5DFEDB8-EE0B-EA4B-A1C5-61259005C93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0C2FB7CE-80AC-0C4B-BAC4-49C8E83F36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C64E402B-9068-C246-9CBA-7233B446666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C59185AF-3603-284D-A5C9-99462814885C}"/>
              </a:ext>
            </a:extLst>
          </p:cNvPr>
          <p:cNvSpPr>
            <a:spLocks noGrp="1"/>
          </p:cNvSpPr>
          <p:nvPr>
            <p:ph type="dt" sz="half" idx="10"/>
          </p:nvPr>
        </p:nvSpPr>
        <p:spPr/>
        <p:txBody>
          <a:bodyPr/>
          <a:lstStyle/>
          <a:p>
            <a:fld id="{3B50C516-9719-414B-B810-19BED58FD219}" type="datetimeFigureOut">
              <a:rPr lang="en-US" smtClean="0"/>
              <a:t>8/26/2025</a:t>
            </a:fld>
            <a:endParaRPr lang="en-US"/>
          </a:p>
        </p:txBody>
      </p:sp>
      <p:sp>
        <p:nvSpPr>
          <p:cNvPr id="8" name="Footer Placeholder 7">
            <a:extLst>
              <a:ext uri="{FF2B5EF4-FFF2-40B4-BE49-F238E27FC236}">
                <a16:creationId xmlns:a16="http://schemas.microsoft.com/office/drawing/2014/main" id="{D6E2A441-1F85-EA49-B4AB-25F12FCEC0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8E0FC59-28B4-4849-8C4D-1C96DA9E7568}"/>
              </a:ext>
            </a:extLst>
          </p:cNvPr>
          <p:cNvSpPr>
            <a:spLocks noGrp="1"/>
          </p:cNvSpPr>
          <p:nvPr>
            <p:ph type="sldNum" sz="quarter" idx="12"/>
          </p:nvPr>
        </p:nvSpPr>
        <p:spPr/>
        <p:txBody>
          <a:bodyPr/>
          <a:lstStyle/>
          <a:p>
            <a:fld id="{8309AC7A-BD46-814E-830E-B91315B96EFE}" type="slidenum">
              <a:rPr lang="en-US" smtClean="0"/>
              <a:t>‹#›</a:t>
            </a:fld>
            <a:endParaRPr lang="en-US"/>
          </a:p>
        </p:txBody>
      </p:sp>
    </p:spTree>
    <p:extLst>
      <p:ext uri="{BB962C8B-B14F-4D97-AF65-F5344CB8AC3E}">
        <p14:creationId xmlns:p14="http://schemas.microsoft.com/office/powerpoint/2010/main" val="291265218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A9F00-5562-EA46-BE91-C41C02EB778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0FA2F0E-2514-234C-B99A-A583B5000FFD}"/>
              </a:ext>
            </a:extLst>
          </p:cNvPr>
          <p:cNvSpPr>
            <a:spLocks noGrp="1"/>
          </p:cNvSpPr>
          <p:nvPr>
            <p:ph type="dt" sz="half" idx="10"/>
          </p:nvPr>
        </p:nvSpPr>
        <p:spPr/>
        <p:txBody>
          <a:bodyPr/>
          <a:lstStyle/>
          <a:p>
            <a:fld id="{3B50C516-9719-414B-B810-19BED58FD219}" type="datetimeFigureOut">
              <a:rPr lang="en-US" smtClean="0"/>
              <a:t>8/26/2025</a:t>
            </a:fld>
            <a:endParaRPr lang="en-US"/>
          </a:p>
        </p:txBody>
      </p:sp>
      <p:sp>
        <p:nvSpPr>
          <p:cNvPr id="4" name="Footer Placeholder 3">
            <a:extLst>
              <a:ext uri="{FF2B5EF4-FFF2-40B4-BE49-F238E27FC236}">
                <a16:creationId xmlns:a16="http://schemas.microsoft.com/office/drawing/2014/main" id="{2D99F26E-AD1D-9942-BB20-4D27F550431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AACEF7C-DDB7-D648-BB4A-C7E346CE1F24}"/>
              </a:ext>
            </a:extLst>
          </p:cNvPr>
          <p:cNvSpPr>
            <a:spLocks noGrp="1"/>
          </p:cNvSpPr>
          <p:nvPr>
            <p:ph type="sldNum" sz="quarter" idx="12"/>
          </p:nvPr>
        </p:nvSpPr>
        <p:spPr/>
        <p:txBody>
          <a:bodyPr/>
          <a:lstStyle/>
          <a:p>
            <a:fld id="{8309AC7A-BD46-814E-830E-B91315B96EFE}" type="slidenum">
              <a:rPr lang="en-US" smtClean="0"/>
              <a:t>‹#›</a:t>
            </a:fld>
            <a:endParaRPr lang="en-US"/>
          </a:p>
        </p:txBody>
      </p:sp>
    </p:spTree>
    <p:extLst>
      <p:ext uri="{BB962C8B-B14F-4D97-AF65-F5344CB8AC3E}">
        <p14:creationId xmlns:p14="http://schemas.microsoft.com/office/powerpoint/2010/main" val="3897682515"/>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24CA26-AFAD-DB47-BD5F-91C3B7E10817}"/>
              </a:ext>
            </a:extLst>
          </p:cNvPr>
          <p:cNvSpPr>
            <a:spLocks noGrp="1"/>
          </p:cNvSpPr>
          <p:nvPr>
            <p:ph type="dt" sz="half" idx="10"/>
          </p:nvPr>
        </p:nvSpPr>
        <p:spPr/>
        <p:txBody>
          <a:bodyPr/>
          <a:lstStyle/>
          <a:p>
            <a:fld id="{3B50C516-9719-414B-B810-19BED58FD219}" type="datetimeFigureOut">
              <a:rPr lang="en-US" smtClean="0"/>
              <a:t>8/26/2025</a:t>
            </a:fld>
            <a:endParaRPr lang="en-US"/>
          </a:p>
        </p:txBody>
      </p:sp>
      <p:sp>
        <p:nvSpPr>
          <p:cNvPr id="3" name="Footer Placeholder 2">
            <a:extLst>
              <a:ext uri="{FF2B5EF4-FFF2-40B4-BE49-F238E27FC236}">
                <a16:creationId xmlns:a16="http://schemas.microsoft.com/office/drawing/2014/main" id="{423AD938-0945-0A42-9F16-1B040996E0A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46929B8-9807-B04F-BFB7-A062A4039067}"/>
              </a:ext>
            </a:extLst>
          </p:cNvPr>
          <p:cNvSpPr>
            <a:spLocks noGrp="1"/>
          </p:cNvSpPr>
          <p:nvPr>
            <p:ph type="sldNum" sz="quarter" idx="12"/>
          </p:nvPr>
        </p:nvSpPr>
        <p:spPr/>
        <p:txBody>
          <a:bodyPr/>
          <a:lstStyle/>
          <a:p>
            <a:fld id="{8309AC7A-BD46-814E-830E-B91315B96EFE}" type="slidenum">
              <a:rPr lang="en-US" smtClean="0"/>
              <a:t>‹#›</a:t>
            </a:fld>
            <a:endParaRPr lang="en-US"/>
          </a:p>
        </p:txBody>
      </p:sp>
    </p:spTree>
    <p:extLst>
      <p:ext uri="{BB962C8B-B14F-4D97-AF65-F5344CB8AC3E}">
        <p14:creationId xmlns:p14="http://schemas.microsoft.com/office/powerpoint/2010/main" val="683059529"/>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E627A-4BCB-A945-B91B-A89647C96C3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ACEE608C-912F-5E42-9F1A-3D640773CE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BA054ED-383D-0E4D-8CDF-EF59EAA726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9BC075A-5189-3B4A-97F4-97472C2D7DF1}"/>
              </a:ext>
            </a:extLst>
          </p:cNvPr>
          <p:cNvSpPr>
            <a:spLocks noGrp="1"/>
          </p:cNvSpPr>
          <p:nvPr>
            <p:ph type="dt" sz="half" idx="10"/>
          </p:nvPr>
        </p:nvSpPr>
        <p:spPr/>
        <p:txBody>
          <a:bodyPr/>
          <a:lstStyle/>
          <a:p>
            <a:fld id="{3B50C516-9719-414B-B810-19BED58FD219}" type="datetimeFigureOut">
              <a:rPr lang="en-US" smtClean="0"/>
              <a:t>8/26/2025</a:t>
            </a:fld>
            <a:endParaRPr lang="en-US"/>
          </a:p>
        </p:txBody>
      </p:sp>
      <p:sp>
        <p:nvSpPr>
          <p:cNvPr id="6" name="Footer Placeholder 5">
            <a:extLst>
              <a:ext uri="{FF2B5EF4-FFF2-40B4-BE49-F238E27FC236}">
                <a16:creationId xmlns:a16="http://schemas.microsoft.com/office/drawing/2014/main" id="{73591506-D5EE-9D42-8C05-AA3A0EB535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786AB45-CA4E-794E-B362-571C83AC79B9}"/>
              </a:ext>
            </a:extLst>
          </p:cNvPr>
          <p:cNvSpPr>
            <a:spLocks noGrp="1"/>
          </p:cNvSpPr>
          <p:nvPr>
            <p:ph type="sldNum" sz="quarter" idx="12"/>
          </p:nvPr>
        </p:nvSpPr>
        <p:spPr/>
        <p:txBody>
          <a:bodyPr/>
          <a:lstStyle/>
          <a:p>
            <a:fld id="{8309AC7A-BD46-814E-830E-B91315B96EFE}" type="slidenum">
              <a:rPr lang="en-US" smtClean="0"/>
              <a:t>‹#›</a:t>
            </a:fld>
            <a:endParaRPr lang="en-US"/>
          </a:p>
        </p:txBody>
      </p:sp>
    </p:spTree>
    <p:extLst>
      <p:ext uri="{BB962C8B-B14F-4D97-AF65-F5344CB8AC3E}">
        <p14:creationId xmlns:p14="http://schemas.microsoft.com/office/powerpoint/2010/main" val="1079787396"/>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C811A-F64B-D840-A2F5-B3A0F988E6B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107B24B-766E-384F-9959-3DB68510BA9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E5ED578-AD62-7F45-917C-5198A61F97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CDF2716-DDD8-9A48-BBE1-EBE89E9E1B89}"/>
              </a:ext>
            </a:extLst>
          </p:cNvPr>
          <p:cNvSpPr>
            <a:spLocks noGrp="1"/>
          </p:cNvSpPr>
          <p:nvPr>
            <p:ph type="dt" sz="half" idx="10"/>
          </p:nvPr>
        </p:nvSpPr>
        <p:spPr/>
        <p:txBody>
          <a:bodyPr/>
          <a:lstStyle/>
          <a:p>
            <a:fld id="{3B50C516-9719-414B-B810-19BED58FD219}" type="datetimeFigureOut">
              <a:rPr lang="en-US" smtClean="0"/>
              <a:t>8/26/2025</a:t>
            </a:fld>
            <a:endParaRPr lang="en-US"/>
          </a:p>
        </p:txBody>
      </p:sp>
      <p:sp>
        <p:nvSpPr>
          <p:cNvPr id="6" name="Footer Placeholder 5">
            <a:extLst>
              <a:ext uri="{FF2B5EF4-FFF2-40B4-BE49-F238E27FC236}">
                <a16:creationId xmlns:a16="http://schemas.microsoft.com/office/drawing/2014/main" id="{DB331F0B-DD75-6146-8C96-352A8E6B82E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D84E8C-DC36-0E4E-9DB0-CDD42904956C}"/>
              </a:ext>
            </a:extLst>
          </p:cNvPr>
          <p:cNvSpPr>
            <a:spLocks noGrp="1"/>
          </p:cNvSpPr>
          <p:nvPr>
            <p:ph type="sldNum" sz="quarter" idx="12"/>
          </p:nvPr>
        </p:nvSpPr>
        <p:spPr/>
        <p:txBody>
          <a:bodyPr/>
          <a:lstStyle/>
          <a:p>
            <a:fld id="{8309AC7A-BD46-814E-830E-B91315B96EFE}" type="slidenum">
              <a:rPr lang="en-US" smtClean="0"/>
              <a:t>‹#›</a:t>
            </a:fld>
            <a:endParaRPr lang="en-US"/>
          </a:p>
        </p:txBody>
      </p:sp>
    </p:spTree>
    <p:extLst>
      <p:ext uri="{BB962C8B-B14F-4D97-AF65-F5344CB8AC3E}">
        <p14:creationId xmlns:p14="http://schemas.microsoft.com/office/powerpoint/2010/main" val="830103114"/>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EA30C-1F7E-B94D-8782-3F63CF92EE2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2782CD2-5589-5F4C-A6C1-B2288FD3E45B}"/>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8A8F7C5-AF25-7647-8CD6-467F1F616E28}"/>
              </a:ext>
            </a:extLst>
          </p:cNvPr>
          <p:cNvSpPr>
            <a:spLocks noGrp="1"/>
          </p:cNvSpPr>
          <p:nvPr>
            <p:ph type="dt" sz="half" idx="10"/>
          </p:nvPr>
        </p:nvSpPr>
        <p:spPr/>
        <p:txBody>
          <a:bodyPr/>
          <a:lstStyle/>
          <a:p>
            <a:fld id="{3B50C516-9719-414B-B810-19BED58FD219}" type="datetimeFigureOut">
              <a:rPr lang="en-US" smtClean="0"/>
              <a:t>8/26/2025</a:t>
            </a:fld>
            <a:endParaRPr lang="en-US"/>
          </a:p>
        </p:txBody>
      </p:sp>
      <p:sp>
        <p:nvSpPr>
          <p:cNvPr id="5" name="Footer Placeholder 4">
            <a:extLst>
              <a:ext uri="{FF2B5EF4-FFF2-40B4-BE49-F238E27FC236}">
                <a16:creationId xmlns:a16="http://schemas.microsoft.com/office/drawing/2014/main" id="{19B75602-A889-A043-B9F4-24B226E10FD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9B37AD-82F0-A444-82EC-F19ED260F171}"/>
              </a:ext>
            </a:extLst>
          </p:cNvPr>
          <p:cNvSpPr>
            <a:spLocks noGrp="1"/>
          </p:cNvSpPr>
          <p:nvPr>
            <p:ph type="sldNum" sz="quarter" idx="12"/>
          </p:nvPr>
        </p:nvSpPr>
        <p:spPr/>
        <p:txBody>
          <a:bodyPr/>
          <a:lstStyle/>
          <a:p>
            <a:fld id="{8309AC7A-BD46-814E-830E-B91315B96EFE}" type="slidenum">
              <a:rPr lang="en-US" smtClean="0"/>
              <a:t>‹#›</a:t>
            </a:fld>
            <a:endParaRPr lang="en-US"/>
          </a:p>
        </p:txBody>
      </p:sp>
    </p:spTree>
    <p:extLst>
      <p:ext uri="{BB962C8B-B14F-4D97-AF65-F5344CB8AC3E}">
        <p14:creationId xmlns:p14="http://schemas.microsoft.com/office/powerpoint/2010/main" val="939282952"/>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C2AE911-C0CA-1F46-9BB7-ED904EEDE92E}"/>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33528D0-B49F-8E48-A403-C72E3A0655F1}"/>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BADB3A6-587B-C746-9B7D-32B1CEFD33E6}"/>
              </a:ext>
            </a:extLst>
          </p:cNvPr>
          <p:cNvSpPr>
            <a:spLocks noGrp="1"/>
          </p:cNvSpPr>
          <p:nvPr>
            <p:ph type="dt" sz="half" idx="10"/>
          </p:nvPr>
        </p:nvSpPr>
        <p:spPr/>
        <p:txBody>
          <a:bodyPr/>
          <a:lstStyle/>
          <a:p>
            <a:fld id="{3B50C516-9719-414B-B810-19BED58FD219}" type="datetimeFigureOut">
              <a:rPr lang="en-US" smtClean="0"/>
              <a:t>8/26/2025</a:t>
            </a:fld>
            <a:endParaRPr lang="en-US"/>
          </a:p>
        </p:txBody>
      </p:sp>
      <p:sp>
        <p:nvSpPr>
          <p:cNvPr id="5" name="Footer Placeholder 4">
            <a:extLst>
              <a:ext uri="{FF2B5EF4-FFF2-40B4-BE49-F238E27FC236}">
                <a16:creationId xmlns:a16="http://schemas.microsoft.com/office/drawing/2014/main" id="{90BB2266-DFF5-B44F-9801-A89B3B9999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4389BF-1D9F-5844-83E2-7DEDC67FF954}"/>
              </a:ext>
            </a:extLst>
          </p:cNvPr>
          <p:cNvSpPr>
            <a:spLocks noGrp="1"/>
          </p:cNvSpPr>
          <p:nvPr>
            <p:ph type="sldNum" sz="quarter" idx="12"/>
          </p:nvPr>
        </p:nvSpPr>
        <p:spPr/>
        <p:txBody>
          <a:bodyPr/>
          <a:lstStyle/>
          <a:p>
            <a:fld id="{8309AC7A-BD46-814E-830E-B91315B96EFE}" type="slidenum">
              <a:rPr lang="en-US" smtClean="0"/>
              <a:t>‹#›</a:t>
            </a:fld>
            <a:endParaRPr lang="en-US"/>
          </a:p>
        </p:txBody>
      </p:sp>
    </p:spTree>
    <p:extLst>
      <p:ext uri="{BB962C8B-B14F-4D97-AF65-F5344CB8AC3E}">
        <p14:creationId xmlns:p14="http://schemas.microsoft.com/office/powerpoint/2010/main" val="2963355276"/>
      </p:ext>
    </p:extLst>
  </p:cSld>
  <p:clrMapOvr>
    <a:masterClrMapping/>
  </p:clrMapOvr>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E4272C3-E683-4B78-B39A-41BBE2005134}" type="datetimeFigureOut">
              <a:rPr lang="en-US" smtClean="0"/>
              <a:t>8/26/2025</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CEEB01C4-89AF-4CA1-B661-7238EA2AA8B9}"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1970979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D0D89A-D601-2B45-A027-7200B87B540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7496037-E5D9-6E4E-9D82-15F2BD69C0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48B5668-5647-BB46-8F90-8BA6C576F2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50C516-9719-414B-B810-19BED58FD219}" type="datetimeFigureOut">
              <a:rPr lang="en-US" smtClean="0"/>
              <a:t>8/26/2025</a:t>
            </a:fld>
            <a:endParaRPr lang="en-US"/>
          </a:p>
        </p:txBody>
      </p:sp>
      <p:sp>
        <p:nvSpPr>
          <p:cNvPr id="5" name="Footer Placeholder 4">
            <a:extLst>
              <a:ext uri="{FF2B5EF4-FFF2-40B4-BE49-F238E27FC236}">
                <a16:creationId xmlns:a16="http://schemas.microsoft.com/office/drawing/2014/main" id="{C13F8F2A-294C-644C-89D9-E5D9E59CAB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EF95976-C13B-194C-82B1-45A9D3F565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09AC7A-BD46-814E-830E-B91315B96EFE}" type="slidenum">
              <a:rPr lang="en-US" smtClean="0"/>
              <a:t>‹#›</a:t>
            </a:fld>
            <a:endParaRPr lang="en-US"/>
          </a:p>
        </p:txBody>
      </p:sp>
    </p:spTree>
    <p:extLst>
      <p:ext uri="{BB962C8B-B14F-4D97-AF65-F5344CB8AC3E}">
        <p14:creationId xmlns:p14="http://schemas.microsoft.com/office/powerpoint/2010/main" val="17344862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mc:AlternateContent xmlns:mc="http://schemas.openxmlformats.org/markup-compatibility/2006" xmlns:p14="http://schemas.microsoft.com/office/powerpoint/2010/main">
    <mc:Choice Requires="p14">
      <p:transition spd="slow" p14:dur="2000" advTm="3000"/>
    </mc:Choice>
    <mc:Fallback xmlns="">
      <p:transition spd="slow"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hyperlink" Target="mailto:shiwani.sharma@sahmri.com" TargetMode="External"/><Relationship Id="rId7"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jpeg"/><Relationship Id="rId5" Type="http://schemas.openxmlformats.org/officeDocument/2006/relationships/image" Target="../media/image1.png"/><Relationship Id="rId4" Type="http://schemas.openxmlformats.org/officeDocument/2006/relationships/hyperlink" Target="mailto:peter.psaltis@sahmri.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781C3E-9A57-4DC4-9797-B00EE0B5B8EA}"/>
              </a:ext>
            </a:extLst>
          </p:cNvPr>
          <p:cNvSpPr>
            <a:spLocks noGrp="1"/>
          </p:cNvSpPr>
          <p:nvPr>
            <p:ph type="ctrTitle"/>
          </p:nvPr>
        </p:nvSpPr>
        <p:spPr>
          <a:xfrm>
            <a:off x="0" y="710470"/>
            <a:ext cx="12192000" cy="2387600"/>
          </a:xfrm>
        </p:spPr>
        <p:txBody>
          <a:bodyPr>
            <a:noAutofit/>
          </a:bodyPr>
          <a:lstStyle/>
          <a:p>
            <a:pPr algn="ctr">
              <a:lnSpc>
                <a:spcPct val="100000"/>
              </a:lnSpc>
            </a:pPr>
            <a:r>
              <a:rPr lang="en-US" sz="3600" b="1" dirty="0">
                <a:latin typeface="Arial" panose="020B0604020202020204" pitchFamily="34" charset="0"/>
                <a:cs typeface="Arial" panose="020B0604020202020204" pitchFamily="34" charset="0"/>
              </a:rPr>
              <a:t>Defining the activities of</a:t>
            </a:r>
            <a:br>
              <a:rPr lang="en-US" sz="3600" b="1" dirty="0">
                <a:latin typeface="Arial" panose="020B0604020202020204" pitchFamily="34" charset="0"/>
                <a:cs typeface="Arial" panose="020B0604020202020204" pitchFamily="34" charset="0"/>
              </a:rPr>
            </a:br>
            <a:r>
              <a:rPr lang="en-US" sz="3600" b="1" dirty="0">
                <a:latin typeface="Arial" panose="020B0604020202020204" pitchFamily="34" charset="0"/>
                <a:cs typeface="Arial" panose="020B0604020202020204" pitchFamily="34" charset="0"/>
              </a:rPr>
              <a:t>Yolk sac-derived tissue-resident </a:t>
            </a:r>
            <a:br>
              <a:rPr lang="en-US" sz="3600" b="1" dirty="0">
                <a:latin typeface="Arial" panose="020B0604020202020204" pitchFamily="34" charset="0"/>
                <a:cs typeface="Arial" panose="020B0604020202020204" pitchFamily="34" charset="0"/>
              </a:rPr>
            </a:br>
            <a:r>
              <a:rPr lang="en-US" sz="3600" b="1" dirty="0">
                <a:latin typeface="Arial" panose="020B0604020202020204" pitchFamily="34" charset="0"/>
                <a:cs typeface="Arial" panose="020B0604020202020204" pitchFamily="34" charset="0"/>
              </a:rPr>
              <a:t>Endothelial-Macrophage Progenitors </a:t>
            </a:r>
            <a:br>
              <a:rPr lang="en-US" sz="3600" b="1" dirty="0">
                <a:latin typeface="Arial" panose="020B0604020202020204" pitchFamily="34" charset="0"/>
                <a:cs typeface="Arial" panose="020B0604020202020204" pitchFamily="34" charset="0"/>
              </a:rPr>
            </a:br>
            <a:r>
              <a:rPr lang="en-US" sz="3600" b="1" dirty="0">
                <a:latin typeface="Arial" panose="020B0604020202020204" pitchFamily="34" charset="0"/>
                <a:cs typeface="Arial" panose="020B0604020202020204" pitchFamily="34" charset="0"/>
              </a:rPr>
              <a:t>in healthy and diseased states</a:t>
            </a:r>
          </a:p>
        </p:txBody>
      </p:sp>
      <p:sp>
        <p:nvSpPr>
          <p:cNvPr id="3" name="Subtitle 2">
            <a:extLst>
              <a:ext uri="{FF2B5EF4-FFF2-40B4-BE49-F238E27FC236}">
                <a16:creationId xmlns:a16="http://schemas.microsoft.com/office/drawing/2014/main" id="{6C515D68-D451-46E4-A722-ECB9D1D6659C}"/>
              </a:ext>
            </a:extLst>
          </p:cNvPr>
          <p:cNvSpPr>
            <a:spLocks noGrp="1"/>
          </p:cNvSpPr>
          <p:nvPr>
            <p:ph type="subTitle" idx="1"/>
          </p:nvPr>
        </p:nvSpPr>
        <p:spPr>
          <a:xfrm>
            <a:off x="2255512" y="3562859"/>
            <a:ext cx="7689669" cy="1187024"/>
          </a:xfrm>
        </p:spPr>
        <p:txBody>
          <a:bodyPr>
            <a:normAutofit/>
          </a:bodyPr>
          <a:lstStyle/>
          <a:p>
            <a:pPr algn="ctr"/>
            <a:r>
              <a:rPr lang="en-US" sz="1800" cap="none" spc="0" dirty="0">
                <a:latin typeface="Arial" panose="020B0604020202020204" pitchFamily="34" charset="0"/>
                <a:cs typeface="Arial" panose="020B0604020202020204" pitchFamily="34" charset="0"/>
              </a:rPr>
              <a:t>Supervisors: Dr Shiwani Sharma </a:t>
            </a:r>
            <a:r>
              <a:rPr lang="en-US" sz="1800" i="1" cap="none" spc="0" dirty="0">
                <a:latin typeface="Arial" panose="020B0604020202020204" pitchFamily="34" charset="0"/>
                <a:cs typeface="Arial" panose="020B0604020202020204" pitchFamily="34" charset="0"/>
              </a:rPr>
              <a:t>&amp;</a:t>
            </a:r>
            <a:r>
              <a:rPr lang="en-US" sz="1800" cap="none" spc="0" dirty="0">
                <a:latin typeface="Arial" panose="020B0604020202020204" pitchFamily="34" charset="0"/>
                <a:cs typeface="Arial" panose="020B0604020202020204" pitchFamily="34" charset="0"/>
              </a:rPr>
              <a:t> Prof Peter Psaltis</a:t>
            </a:r>
          </a:p>
          <a:p>
            <a:pPr algn="ctr"/>
            <a:r>
              <a:rPr lang="en-US" sz="1800" cap="none" spc="0" dirty="0">
                <a:latin typeface="Arial" panose="020B0604020202020204" pitchFamily="34" charset="0"/>
                <a:cs typeface="Arial" panose="020B0604020202020204" pitchFamily="34" charset="0"/>
              </a:rPr>
              <a:t>Email: </a:t>
            </a:r>
            <a:r>
              <a:rPr lang="en-US" sz="1800" cap="none" spc="0" dirty="0">
                <a:latin typeface="Arial" panose="020B0604020202020204" pitchFamily="34" charset="0"/>
                <a:cs typeface="Arial" panose="020B0604020202020204" pitchFamily="34" charset="0"/>
                <a:hlinkClick r:id="rId3"/>
              </a:rPr>
              <a:t>shiwani.sharma@sahmri.com</a:t>
            </a:r>
            <a:r>
              <a:rPr lang="en-US" sz="1800" cap="none" spc="0" dirty="0">
                <a:latin typeface="Arial" panose="020B0604020202020204" pitchFamily="34" charset="0"/>
                <a:cs typeface="Arial" panose="020B0604020202020204" pitchFamily="34" charset="0"/>
              </a:rPr>
              <a:t>; </a:t>
            </a:r>
            <a:r>
              <a:rPr lang="en-US" sz="1800" cap="none" spc="0" dirty="0">
                <a:latin typeface="Arial" panose="020B0604020202020204" pitchFamily="34" charset="0"/>
                <a:cs typeface="Arial" panose="020B0604020202020204" pitchFamily="34" charset="0"/>
                <a:hlinkClick r:id="rId4"/>
              </a:rPr>
              <a:t>peter.psaltis@sahmri.com</a:t>
            </a:r>
            <a:r>
              <a:rPr lang="en-US" sz="1800" cap="none" spc="0" dirty="0">
                <a:latin typeface="Arial" panose="020B0604020202020204" pitchFamily="34" charset="0"/>
                <a:cs typeface="Arial" panose="020B0604020202020204" pitchFamily="34" charset="0"/>
              </a:rPr>
              <a:t> </a:t>
            </a:r>
          </a:p>
          <a:p>
            <a:pPr algn="ctr"/>
            <a:endParaRPr lang="en-US" sz="1800" cap="none" spc="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67EC3EA9-1E46-4D95-86FE-A7EC3C97B08C}"/>
              </a:ext>
            </a:extLst>
          </p:cNvPr>
          <p:cNvPicPr>
            <a:picLocks noChangeAspect="1"/>
          </p:cNvPicPr>
          <p:nvPr/>
        </p:nvPicPr>
        <p:blipFill>
          <a:blip r:embed="rId5"/>
          <a:stretch>
            <a:fillRect/>
          </a:stretch>
        </p:blipFill>
        <p:spPr>
          <a:xfrm>
            <a:off x="4092549" y="4915575"/>
            <a:ext cx="2558369" cy="1187024"/>
          </a:xfrm>
          <a:prstGeom prst="rect">
            <a:avLst/>
          </a:prstGeom>
        </p:spPr>
      </p:pic>
      <p:pic>
        <p:nvPicPr>
          <p:cNvPr id="5" name="Picture 2" descr="Image result for univeristy of adelaide logo">
            <a:extLst>
              <a:ext uri="{FF2B5EF4-FFF2-40B4-BE49-F238E27FC236}">
                <a16:creationId xmlns:a16="http://schemas.microsoft.com/office/drawing/2014/main" id="{124CC18A-629B-4669-9DDC-F8EA5A5964A0}"/>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4191" t="17346" r="3139" b="42913"/>
          <a:stretch/>
        </p:blipFill>
        <p:spPr bwMode="auto">
          <a:xfrm>
            <a:off x="8834485" y="5166599"/>
            <a:ext cx="2958389" cy="95201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Heart Health_cmyk.eps">
            <a:extLst>
              <a:ext uri="{FF2B5EF4-FFF2-40B4-BE49-F238E27FC236}">
                <a16:creationId xmlns:a16="http://schemas.microsoft.com/office/drawing/2014/main" id="{B04DC92A-7DAB-43F8-A271-32534F07CB24}"/>
              </a:ext>
            </a:extLst>
          </p:cNvPr>
          <p:cNvPicPr/>
          <p:nvPr/>
        </p:nvPicPr>
        <p:blipFill>
          <a:blip r:embed="rId7">
            <a:extLst>
              <a:ext uri="{28A0092B-C50C-407E-A947-70E740481C1C}">
                <a14:useLocalDpi xmlns:a14="http://schemas.microsoft.com/office/drawing/2010/main"/>
              </a:ext>
            </a:extLst>
          </a:blip>
          <a:srcRect/>
          <a:stretch>
            <a:fillRect/>
          </a:stretch>
        </p:blipFill>
        <p:spPr bwMode="auto">
          <a:xfrm>
            <a:off x="7117077" y="5007327"/>
            <a:ext cx="1217566" cy="1035557"/>
          </a:xfrm>
          <a:prstGeom prst="rect">
            <a:avLst/>
          </a:prstGeom>
          <a:noFill/>
          <a:ln>
            <a:noFill/>
          </a:ln>
          <a:extLst>
            <a:ext uri="{909E8E84-426E-40dd-AFC4-6F175D3DCCD1}">
              <a14:hiddenFill xmlns:lc="http://schemas.openxmlformats.org/drawingml/2006/lockedCanvas" xmlns=""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a:solidFill>
                  <a:srgbClr val="FFFFFF"/>
                </a:solidFill>
              </a14:hiddenFill>
            </a:ext>
            <a:ext uri="{91240B29-F687-4f45-9708-019B960494DF}">
              <a14:hiddenLine xmlns:lc="http://schemas.openxmlformats.org/drawingml/2006/lockedCanvas" xmlns=""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6cid="http://schemas.microsoft.com/office/word/2016/wordml/cid"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am3d="http://schemas.microsoft.com/office/drawing/2017/model3d" xmlns:aink="http://schemas.microsoft.com/office/drawing/2016/ink" xmlns:mc="http://schemas.openxmlformats.org/markup-compatibility/2006" xmlns:cx8="http://schemas.microsoft.com/office/drawing/2016/5/14/chartex" xmlns:cx7="http://schemas.microsoft.com/office/drawing/2016/5/13/chartex" xmlns:cx6="http://schemas.microsoft.com/office/drawing/2016/5/12/chartex" xmlns:cx5="http://schemas.microsoft.com/office/drawing/2016/5/11/chartex" xmlns:cx4="http://schemas.microsoft.com/office/drawing/2016/5/10/chartex" xmlns:cx3="http://schemas.microsoft.com/office/drawing/2016/5/9/chartex" xmlns:cx2="http://schemas.microsoft.com/office/drawing/2015/10/21/chartex" xmlns:cx1="http://schemas.microsoft.com/office/drawing/2015/9/8/chartex" xmlns:cx="http://schemas.microsoft.com/office/drawing/2014/chartex" xmlns:wpc="http://schemas.microsoft.com/office/word/2010/wordprocessingCanvas" w="9525">
                <a:solidFill>
                  <a:srgbClr val="000000"/>
                </a:solidFill>
                <a:miter lim="800000"/>
                <a:headEnd/>
                <a:tailEnd/>
              </a14:hiddenLine>
            </a:ext>
          </a:extLst>
        </p:spPr>
      </p:pic>
      <p:pic>
        <p:nvPicPr>
          <p:cNvPr id="1026" name="Picture 2" descr="Flinders University logo">
            <a:extLst>
              <a:ext uri="{FF2B5EF4-FFF2-40B4-BE49-F238E27FC236}">
                <a16:creationId xmlns:a16="http://schemas.microsoft.com/office/drawing/2014/main" id="{EB97734B-8C70-4456-B40C-51E9F75D13F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5911" y="5166599"/>
            <a:ext cx="3190202" cy="93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5844340"/>
      </p:ext>
    </p:extLst>
  </p:cSld>
  <p:clrMapOvr>
    <a:masterClrMapping/>
  </p:clrMapOvr>
  <mc:AlternateContent xmlns:mc="http://schemas.openxmlformats.org/markup-compatibility/2006" xmlns:p14="http://schemas.microsoft.com/office/powerpoint/2010/main">
    <mc:Choice Requires="p14">
      <p:transition spd="slow" p14:dur="25000" advTm="5000"/>
    </mc:Choice>
    <mc:Fallback xmlns="">
      <p:transition spd="slow" advTm="5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298E5-345B-486E-B080-9F91CCD2FAD0}"/>
              </a:ext>
            </a:extLst>
          </p:cNvPr>
          <p:cNvSpPr txBox="1">
            <a:spLocks/>
          </p:cNvSpPr>
          <p:nvPr/>
        </p:nvSpPr>
        <p:spPr>
          <a:xfrm>
            <a:off x="265470" y="253275"/>
            <a:ext cx="11670890" cy="1325563"/>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AU" sz="2800" b="1" dirty="0">
                <a:latin typeface="Arial" panose="020B0604020202020204" pitchFamily="34" charset="0"/>
                <a:cs typeface="Arial" panose="020B0604020202020204" pitchFamily="34" charset="0"/>
              </a:rPr>
              <a:t>Macrophages and Endothelial cells share bidirectional interactions - Essential for new blood vessel formation after inflammation or injury</a:t>
            </a:r>
            <a:endParaRPr lang="en-US" sz="2800" b="1" dirty="0">
              <a:latin typeface="Arial" panose="020B0604020202020204" pitchFamily="34" charset="0"/>
              <a:cs typeface="Arial" panose="020B0604020202020204" pitchFamily="34" charset="0"/>
            </a:endParaRPr>
          </a:p>
        </p:txBody>
      </p:sp>
      <p:pic>
        <p:nvPicPr>
          <p:cNvPr id="4" name="Picture 3" descr="Diagram&#10;&#10;Description automatically generated">
            <a:extLst>
              <a:ext uri="{FF2B5EF4-FFF2-40B4-BE49-F238E27FC236}">
                <a16:creationId xmlns:a16="http://schemas.microsoft.com/office/drawing/2014/main" id="{C9F53CB7-7849-41EE-83D8-97FCAA9B6AA2}"/>
              </a:ext>
            </a:extLst>
          </p:cNvPr>
          <p:cNvPicPr>
            <a:picLocks noChangeAspect="1"/>
          </p:cNvPicPr>
          <p:nvPr/>
        </p:nvPicPr>
        <p:blipFill rotWithShape="1">
          <a:blip r:embed="rId3">
            <a:extLst>
              <a:ext uri="{28A0092B-C50C-407E-A947-70E740481C1C}">
                <a14:useLocalDpi xmlns:a14="http://schemas.microsoft.com/office/drawing/2010/main" val="0"/>
              </a:ext>
            </a:extLst>
          </a:blip>
          <a:srcRect t="8154"/>
          <a:stretch/>
        </p:blipFill>
        <p:spPr>
          <a:xfrm>
            <a:off x="2585882" y="1431354"/>
            <a:ext cx="7006658" cy="4713807"/>
          </a:xfrm>
          <a:prstGeom prst="rect">
            <a:avLst/>
          </a:prstGeom>
        </p:spPr>
      </p:pic>
      <p:sp>
        <p:nvSpPr>
          <p:cNvPr id="5" name="Rectangle 4">
            <a:extLst>
              <a:ext uri="{FF2B5EF4-FFF2-40B4-BE49-F238E27FC236}">
                <a16:creationId xmlns:a16="http://schemas.microsoft.com/office/drawing/2014/main" id="{C1166BE7-881E-4958-8437-071523DBD6E2}"/>
              </a:ext>
            </a:extLst>
          </p:cNvPr>
          <p:cNvSpPr/>
          <p:nvPr/>
        </p:nvSpPr>
        <p:spPr>
          <a:xfrm>
            <a:off x="139370" y="6048983"/>
            <a:ext cx="3299301" cy="261610"/>
          </a:xfrm>
          <a:prstGeom prst="rect">
            <a:avLst/>
          </a:prstGeom>
        </p:spPr>
        <p:txBody>
          <a:bodyPr wrap="none">
            <a:spAutoFit/>
          </a:bodyPr>
          <a:lstStyle/>
          <a:p>
            <a:r>
              <a:rPr lang="en-AU" sz="1100" dirty="0">
                <a:solidFill>
                  <a:schemeClr val="bg2">
                    <a:lumMod val="75000"/>
                  </a:schemeClr>
                </a:solidFill>
              </a:rPr>
              <a:t>Image: </a:t>
            </a:r>
            <a:r>
              <a:rPr lang="en-AU" sz="1100" dirty="0">
                <a:solidFill>
                  <a:schemeClr val="bg2">
                    <a:lumMod val="75000"/>
                  </a:schemeClr>
                </a:solidFill>
                <a:ea typeface="Calibri" panose="020F0502020204030204" pitchFamily="34" charset="0"/>
              </a:rPr>
              <a:t>Hong and Tian 2020 Int J Mol Sci 21(17):6328. </a:t>
            </a:r>
            <a:endParaRPr lang="en-AU" sz="1100" dirty="0">
              <a:solidFill>
                <a:schemeClr val="bg2">
                  <a:lumMod val="75000"/>
                </a:schemeClr>
              </a:solidFill>
            </a:endParaRPr>
          </a:p>
        </p:txBody>
      </p:sp>
    </p:spTree>
    <p:extLst>
      <p:ext uri="{BB962C8B-B14F-4D97-AF65-F5344CB8AC3E}">
        <p14:creationId xmlns:p14="http://schemas.microsoft.com/office/powerpoint/2010/main" val="2164405114"/>
      </p:ext>
    </p:extLst>
  </p:cSld>
  <p:clrMapOvr>
    <a:masterClrMapping/>
  </p:clrMapOvr>
  <mc:AlternateContent xmlns:mc="http://schemas.openxmlformats.org/markup-compatibility/2006" xmlns:p14="http://schemas.microsoft.com/office/powerpoint/2010/main">
    <mc:Choice Requires="p14">
      <p:transition spd="slow" p14:dur="25000" advTm="6000"/>
    </mc:Choice>
    <mc:Fallback xmlns="">
      <p:transition spd="slow" advTm="6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417A2A5-22B0-4DD6-83E2-2D99F9DC5C88}"/>
              </a:ext>
            </a:extLst>
          </p:cNvPr>
          <p:cNvSpPr>
            <a:spLocks noGrp="1"/>
          </p:cNvSpPr>
          <p:nvPr>
            <p:ph type="title" idx="4294967295"/>
          </p:nvPr>
        </p:nvSpPr>
        <p:spPr>
          <a:xfrm>
            <a:off x="151746" y="23210"/>
            <a:ext cx="11909622" cy="988776"/>
          </a:xfrm>
        </p:spPr>
        <p:txBody>
          <a:bodyPr>
            <a:noAutofit/>
          </a:bodyPr>
          <a:lstStyle/>
          <a:p>
            <a:pPr algn="ctr"/>
            <a:r>
              <a:rPr lang="en-US" sz="2600" b="1" dirty="0">
                <a:latin typeface="Arial" panose="020B0604020202020204" pitchFamily="34" charset="0"/>
                <a:cs typeface="Arial" panose="020B0604020202020204" pitchFamily="34" charset="0"/>
              </a:rPr>
              <a:t>Mixed origins of Endothelial cells and Macrophages including </a:t>
            </a:r>
            <a:br>
              <a:rPr lang="en-US" sz="2600" b="1" dirty="0">
                <a:latin typeface="Arial" panose="020B0604020202020204" pitchFamily="34" charset="0"/>
                <a:cs typeface="Arial" panose="020B0604020202020204" pitchFamily="34" charset="0"/>
              </a:rPr>
            </a:br>
            <a:r>
              <a:rPr lang="en-US" sz="2600" b="1" dirty="0">
                <a:latin typeface="Arial" panose="020B0604020202020204" pitchFamily="34" charset="0"/>
                <a:cs typeface="Arial" panose="020B0604020202020204" pitchFamily="34" charset="0"/>
              </a:rPr>
              <a:t>common origin from Progenitors in extra-embryonic Yolk sac</a:t>
            </a:r>
          </a:p>
        </p:txBody>
      </p:sp>
      <p:grpSp>
        <p:nvGrpSpPr>
          <p:cNvPr id="24" name="Group 23">
            <a:extLst>
              <a:ext uri="{FF2B5EF4-FFF2-40B4-BE49-F238E27FC236}">
                <a16:creationId xmlns:a16="http://schemas.microsoft.com/office/drawing/2014/main" id="{262E95D9-E59E-4729-B49A-A13E14B01155}"/>
              </a:ext>
            </a:extLst>
          </p:cNvPr>
          <p:cNvGrpSpPr/>
          <p:nvPr/>
        </p:nvGrpSpPr>
        <p:grpSpPr>
          <a:xfrm>
            <a:off x="2835385" y="1065329"/>
            <a:ext cx="7515038" cy="5232730"/>
            <a:chOff x="1974392" y="-45893"/>
            <a:chExt cx="8974500" cy="6387084"/>
          </a:xfrm>
        </p:grpSpPr>
        <p:pic>
          <p:nvPicPr>
            <p:cNvPr id="25" name="Picture 24" descr="Diagram&#10;&#10;Description automatically generated">
              <a:extLst>
                <a:ext uri="{FF2B5EF4-FFF2-40B4-BE49-F238E27FC236}">
                  <a16:creationId xmlns:a16="http://schemas.microsoft.com/office/drawing/2014/main" id="{B0E34660-1312-4BDB-BC89-FAEA01A399A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21770" y="92206"/>
              <a:ext cx="8927122" cy="6248985"/>
            </a:xfrm>
            <a:prstGeom prst="rect">
              <a:avLst/>
            </a:prstGeom>
          </p:spPr>
        </p:pic>
        <p:sp>
          <p:nvSpPr>
            <p:cNvPr id="26" name="Rectangle 25">
              <a:extLst>
                <a:ext uri="{FF2B5EF4-FFF2-40B4-BE49-F238E27FC236}">
                  <a16:creationId xmlns:a16="http://schemas.microsoft.com/office/drawing/2014/main" id="{C8FFFAFE-D753-4FA1-8733-A2947770515C}"/>
                </a:ext>
              </a:extLst>
            </p:cNvPr>
            <p:cNvSpPr/>
            <p:nvPr/>
          </p:nvSpPr>
          <p:spPr>
            <a:xfrm>
              <a:off x="5463948" y="1237946"/>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Blood island</a:t>
              </a:r>
            </a:p>
          </p:txBody>
        </p:sp>
        <p:sp>
          <p:nvSpPr>
            <p:cNvPr id="27" name="Rectangle 26">
              <a:extLst>
                <a:ext uri="{FF2B5EF4-FFF2-40B4-BE49-F238E27FC236}">
                  <a16:creationId xmlns:a16="http://schemas.microsoft.com/office/drawing/2014/main" id="{B7F13596-4FF3-4C02-BA1E-9FB838C9E8C6}"/>
                </a:ext>
              </a:extLst>
            </p:cNvPr>
            <p:cNvSpPr/>
            <p:nvPr/>
          </p:nvSpPr>
          <p:spPr>
            <a:xfrm>
              <a:off x="7573417" y="101731"/>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Angioblast</a:t>
              </a:r>
            </a:p>
          </p:txBody>
        </p:sp>
        <p:sp>
          <p:nvSpPr>
            <p:cNvPr id="28" name="Rectangle 27">
              <a:extLst>
                <a:ext uri="{FF2B5EF4-FFF2-40B4-BE49-F238E27FC236}">
                  <a16:creationId xmlns:a16="http://schemas.microsoft.com/office/drawing/2014/main" id="{B82C58B8-729B-4277-BD78-B2013CEA7139}"/>
                </a:ext>
              </a:extLst>
            </p:cNvPr>
            <p:cNvSpPr/>
            <p:nvPr/>
          </p:nvSpPr>
          <p:spPr>
            <a:xfrm>
              <a:off x="6762802" y="1837013"/>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Primitive Haematopoietic cells</a:t>
              </a:r>
            </a:p>
          </p:txBody>
        </p:sp>
        <p:sp>
          <p:nvSpPr>
            <p:cNvPr id="29" name="Rectangle 28">
              <a:extLst>
                <a:ext uri="{FF2B5EF4-FFF2-40B4-BE49-F238E27FC236}">
                  <a16:creationId xmlns:a16="http://schemas.microsoft.com/office/drawing/2014/main" id="{FABF006A-0047-4E37-A7A3-DB6A2CDD3533}"/>
                </a:ext>
              </a:extLst>
            </p:cNvPr>
            <p:cNvSpPr/>
            <p:nvPr/>
          </p:nvSpPr>
          <p:spPr>
            <a:xfrm>
              <a:off x="8743476" y="1287777"/>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Endothelial cell</a:t>
              </a:r>
            </a:p>
          </p:txBody>
        </p:sp>
        <p:sp>
          <p:nvSpPr>
            <p:cNvPr id="30" name="Rectangle 29">
              <a:extLst>
                <a:ext uri="{FF2B5EF4-FFF2-40B4-BE49-F238E27FC236}">
                  <a16:creationId xmlns:a16="http://schemas.microsoft.com/office/drawing/2014/main" id="{5214D6F5-D418-4DA4-88C4-A953416280C7}"/>
                </a:ext>
              </a:extLst>
            </p:cNvPr>
            <p:cNvSpPr/>
            <p:nvPr/>
          </p:nvSpPr>
          <p:spPr>
            <a:xfrm>
              <a:off x="5322497" y="5623471"/>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Endothelial cell</a:t>
              </a:r>
            </a:p>
          </p:txBody>
        </p:sp>
        <p:sp>
          <p:nvSpPr>
            <p:cNvPr id="31" name="Rectangle 30">
              <a:extLst>
                <a:ext uri="{FF2B5EF4-FFF2-40B4-BE49-F238E27FC236}">
                  <a16:creationId xmlns:a16="http://schemas.microsoft.com/office/drawing/2014/main" id="{59328017-7117-4277-AA74-B0440D7E2214}"/>
                </a:ext>
              </a:extLst>
            </p:cNvPr>
            <p:cNvSpPr/>
            <p:nvPr/>
          </p:nvSpPr>
          <p:spPr>
            <a:xfrm>
              <a:off x="5322496" y="4320050"/>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Recruited Macrophages</a:t>
              </a:r>
            </a:p>
          </p:txBody>
        </p:sp>
        <p:sp>
          <p:nvSpPr>
            <p:cNvPr id="32" name="Rectangle 31">
              <a:extLst>
                <a:ext uri="{FF2B5EF4-FFF2-40B4-BE49-F238E27FC236}">
                  <a16:creationId xmlns:a16="http://schemas.microsoft.com/office/drawing/2014/main" id="{0E63BCCD-C91E-4CB2-A6FE-6A0E08CCAAFD}"/>
                </a:ext>
              </a:extLst>
            </p:cNvPr>
            <p:cNvSpPr/>
            <p:nvPr/>
          </p:nvSpPr>
          <p:spPr>
            <a:xfrm>
              <a:off x="2247359" y="5471739"/>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Endothelial progenitor</a:t>
              </a:r>
            </a:p>
          </p:txBody>
        </p:sp>
        <p:sp>
          <p:nvSpPr>
            <p:cNvPr id="33" name="Rectangle 32">
              <a:extLst>
                <a:ext uri="{FF2B5EF4-FFF2-40B4-BE49-F238E27FC236}">
                  <a16:creationId xmlns:a16="http://schemas.microsoft.com/office/drawing/2014/main" id="{F1E52350-C279-4DD0-BD07-64C9F66B82EE}"/>
                </a:ext>
              </a:extLst>
            </p:cNvPr>
            <p:cNvSpPr/>
            <p:nvPr/>
          </p:nvSpPr>
          <p:spPr>
            <a:xfrm>
              <a:off x="2487989" y="4691872"/>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Monocyte</a:t>
              </a:r>
            </a:p>
          </p:txBody>
        </p:sp>
        <p:sp>
          <p:nvSpPr>
            <p:cNvPr id="34" name="Rectangle 33">
              <a:extLst>
                <a:ext uri="{FF2B5EF4-FFF2-40B4-BE49-F238E27FC236}">
                  <a16:creationId xmlns:a16="http://schemas.microsoft.com/office/drawing/2014/main" id="{50F6DB72-2446-48B0-BAFD-35622EA6BC59}"/>
                </a:ext>
              </a:extLst>
            </p:cNvPr>
            <p:cNvSpPr/>
            <p:nvPr/>
          </p:nvSpPr>
          <p:spPr>
            <a:xfrm>
              <a:off x="8384031" y="4755265"/>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Angiogenesis</a:t>
              </a:r>
            </a:p>
          </p:txBody>
        </p:sp>
        <p:sp>
          <p:nvSpPr>
            <p:cNvPr id="35" name="Rectangle 34">
              <a:extLst>
                <a:ext uri="{FF2B5EF4-FFF2-40B4-BE49-F238E27FC236}">
                  <a16:creationId xmlns:a16="http://schemas.microsoft.com/office/drawing/2014/main" id="{8D199CED-E144-45FD-B593-73836CF1EC64}"/>
                </a:ext>
              </a:extLst>
            </p:cNvPr>
            <p:cNvSpPr/>
            <p:nvPr/>
          </p:nvSpPr>
          <p:spPr>
            <a:xfrm>
              <a:off x="6485331" y="3026072"/>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Self-renew</a:t>
              </a:r>
            </a:p>
          </p:txBody>
        </p:sp>
        <p:sp>
          <p:nvSpPr>
            <p:cNvPr id="36" name="Rectangle 35">
              <a:extLst>
                <a:ext uri="{FF2B5EF4-FFF2-40B4-BE49-F238E27FC236}">
                  <a16:creationId xmlns:a16="http://schemas.microsoft.com/office/drawing/2014/main" id="{5ED8049A-69BF-4A0B-8173-37B40A6854EB}"/>
                </a:ext>
              </a:extLst>
            </p:cNvPr>
            <p:cNvSpPr/>
            <p:nvPr/>
          </p:nvSpPr>
          <p:spPr>
            <a:xfrm>
              <a:off x="3422444" y="1096209"/>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E7.5</a:t>
              </a:r>
            </a:p>
          </p:txBody>
        </p:sp>
        <p:sp>
          <p:nvSpPr>
            <p:cNvPr id="37" name="Rectangle 36">
              <a:extLst>
                <a:ext uri="{FF2B5EF4-FFF2-40B4-BE49-F238E27FC236}">
                  <a16:creationId xmlns:a16="http://schemas.microsoft.com/office/drawing/2014/main" id="{366200A1-76C8-4845-A292-72479CA1BA7B}"/>
                </a:ext>
              </a:extLst>
            </p:cNvPr>
            <p:cNvSpPr/>
            <p:nvPr/>
          </p:nvSpPr>
          <p:spPr>
            <a:xfrm>
              <a:off x="2054008" y="316342"/>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Gastrula</a:t>
              </a:r>
            </a:p>
          </p:txBody>
        </p:sp>
        <p:sp>
          <p:nvSpPr>
            <p:cNvPr id="38" name="Rectangle 37">
              <a:extLst>
                <a:ext uri="{FF2B5EF4-FFF2-40B4-BE49-F238E27FC236}">
                  <a16:creationId xmlns:a16="http://schemas.microsoft.com/office/drawing/2014/main" id="{204D24D4-D34B-4C89-8A2F-B27FC62D4D7F}"/>
                </a:ext>
              </a:extLst>
            </p:cNvPr>
            <p:cNvSpPr/>
            <p:nvPr/>
          </p:nvSpPr>
          <p:spPr>
            <a:xfrm>
              <a:off x="1974392" y="2564074"/>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Bone Marrow</a:t>
              </a:r>
            </a:p>
          </p:txBody>
        </p:sp>
        <p:sp>
          <p:nvSpPr>
            <p:cNvPr id="39" name="Rectangle 38">
              <a:extLst>
                <a:ext uri="{FF2B5EF4-FFF2-40B4-BE49-F238E27FC236}">
                  <a16:creationId xmlns:a16="http://schemas.microsoft.com/office/drawing/2014/main" id="{70079308-A1AC-4916-AC53-22605F9E7080}"/>
                </a:ext>
              </a:extLst>
            </p:cNvPr>
            <p:cNvSpPr/>
            <p:nvPr/>
          </p:nvSpPr>
          <p:spPr>
            <a:xfrm>
              <a:off x="4222010" y="310447"/>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Yolk Sac</a:t>
              </a:r>
            </a:p>
          </p:txBody>
        </p:sp>
        <p:sp>
          <p:nvSpPr>
            <p:cNvPr id="40" name="Rectangle 39">
              <a:extLst>
                <a:ext uri="{FF2B5EF4-FFF2-40B4-BE49-F238E27FC236}">
                  <a16:creationId xmlns:a16="http://schemas.microsoft.com/office/drawing/2014/main" id="{EE76C527-3650-4AE6-8221-C963FC98E46A}"/>
                </a:ext>
              </a:extLst>
            </p:cNvPr>
            <p:cNvSpPr/>
            <p:nvPr/>
          </p:nvSpPr>
          <p:spPr>
            <a:xfrm>
              <a:off x="8384031" y="2473823"/>
              <a:ext cx="1621229" cy="45094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Tissue resident Macrophages</a:t>
              </a:r>
            </a:p>
          </p:txBody>
        </p:sp>
        <p:sp>
          <p:nvSpPr>
            <p:cNvPr id="41" name="Rectangle 40">
              <a:extLst>
                <a:ext uri="{FF2B5EF4-FFF2-40B4-BE49-F238E27FC236}">
                  <a16:creationId xmlns:a16="http://schemas.microsoft.com/office/drawing/2014/main" id="{D39013CC-2DFA-4286-8382-2DE189AA3184}"/>
                </a:ext>
              </a:extLst>
            </p:cNvPr>
            <p:cNvSpPr/>
            <p:nvPr/>
          </p:nvSpPr>
          <p:spPr>
            <a:xfrm>
              <a:off x="4930399" y="-45893"/>
              <a:ext cx="2562089" cy="5510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Erythromyeloid Progenitors</a:t>
              </a:r>
            </a:p>
            <a:p>
              <a:pPr algn="ctr"/>
              <a:r>
                <a:rPr lang="en-AU" sz="1200" dirty="0">
                  <a:solidFill>
                    <a:srgbClr val="41805B"/>
                  </a:solidFill>
                  <a:latin typeface="Open Sans"/>
                </a:rPr>
                <a:t>(EMP)</a:t>
              </a:r>
            </a:p>
          </p:txBody>
        </p:sp>
        <p:sp>
          <p:nvSpPr>
            <p:cNvPr id="42" name="Rectangle 41">
              <a:extLst>
                <a:ext uri="{FF2B5EF4-FFF2-40B4-BE49-F238E27FC236}">
                  <a16:creationId xmlns:a16="http://schemas.microsoft.com/office/drawing/2014/main" id="{A7BAA2A1-44AA-4901-906A-7B1A26F9207A}"/>
                </a:ext>
              </a:extLst>
            </p:cNvPr>
            <p:cNvSpPr/>
            <p:nvPr/>
          </p:nvSpPr>
          <p:spPr>
            <a:xfrm>
              <a:off x="6342189" y="4208684"/>
              <a:ext cx="1621229" cy="5515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200" dirty="0">
                  <a:solidFill>
                    <a:srgbClr val="41805B"/>
                  </a:solidFill>
                  <a:latin typeface="Open Sans"/>
                </a:rPr>
                <a:t>VEGF-A</a:t>
              </a:r>
            </a:p>
          </p:txBody>
        </p:sp>
      </p:grpSp>
      <p:sp>
        <p:nvSpPr>
          <p:cNvPr id="43" name="TextBox 42">
            <a:extLst>
              <a:ext uri="{FF2B5EF4-FFF2-40B4-BE49-F238E27FC236}">
                <a16:creationId xmlns:a16="http://schemas.microsoft.com/office/drawing/2014/main" id="{42279821-40BB-4A7A-A8A9-8888E859A04F}"/>
              </a:ext>
            </a:extLst>
          </p:cNvPr>
          <p:cNvSpPr txBox="1"/>
          <p:nvPr/>
        </p:nvSpPr>
        <p:spPr>
          <a:xfrm>
            <a:off x="212709" y="6037635"/>
            <a:ext cx="1499128" cy="261610"/>
          </a:xfrm>
          <a:prstGeom prst="rect">
            <a:avLst/>
          </a:prstGeom>
          <a:noFill/>
        </p:spPr>
        <p:txBody>
          <a:bodyPr wrap="none" rtlCol="0">
            <a:spAutoFit/>
          </a:bodyPr>
          <a:lstStyle/>
          <a:p>
            <a:r>
              <a:rPr lang="en-AU" sz="1100" dirty="0">
                <a:solidFill>
                  <a:schemeClr val="bg2">
                    <a:lumMod val="75000"/>
                  </a:schemeClr>
                </a:solidFill>
              </a:rPr>
              <a:t>Image: </a:t>
            </a:r>
            <a:r>
              <a:rPr lang="en-AU" sz="1100" dirty="0" err="1">
                <a:solidFill>
                  <a:schemeClr val="bg2">
                    <a:lumMod val="75000"/>
                  </a:schemeClr>
                </a:solidFill>
              </a:rPr>
              <a:t>Sanuri</a:t>
            </a:r>
            <a:r>
              <a:rPr lang="en-AU" sz="1100" dirty="0">
                <a:solidFill>
                  <a:schemeClr val="bg2">
                    <a:lumMod val="75000"/>
                  </a:schemeClr>
                </a:solidFill>
              </a:rPr>
              <a:t> Liyanage</a:t>
            </a:r>
          </a:p>
        </p:txBody>
      </p:sp>
      <p:grpSp>
        <p:nvGrpSpPr>
          <p:cNvPr id="3" name="Group 2">
            <a:extLst>
              <a:ext uri="{FF2B5EF4-FFF2-40B4-BE49-F238E27FC236}">
                <a16:creationId xmlns:a16="http://schemas.microsoft.com/office/drawing/2014/main" id="{9773149B-2339-4C17-83EB-D410E142BB7C}"/>
              </a:ext>
            </a:extLst>
          </p:cNvPr>
          <p:cNvGrpSpPr/>
          <p:nvPr/>
        </p:nvGrpSpPr>
        <p:grpSpPr>
          <a:xfrm>
            <a:off x="278949" y="3199322"/>
            <a:ext cx="7571508" cy="3032294"/>
            <a:chOff x="278949" y="3199322"/>
            <a:chExt cx="7571508" cy="3032294"/>
          </a:xfrm>
        </p:grpSpPr>
        <p:sp>
          <p:nvSpPr>
            <p:cNvPr id="2" name="Rectangle 1">
              <a:extLst>
                <a:ext uri="{FF2B5EF4-FFF2-40B4-BE49-F238E27FC236}">
                  <a16:creationId xmlns:a16="http://schemas.microsoft.com/office/drawing/2014/main" id="{A4BB9702-9BDF-439B-8E37-8E2C8B1D58B8}"/>
                </a:ext>
              </a:extLst>
            </p:cNvPr>
            <p:cNvSpPr/>
            <p:nvPr/>
          </p:nvSpPr>
          <p:spPr>
            <a:xfrm>
              <a:off x="2266665" y="3199322"/>
              <a:ext cx="5583792" cy="3032294"/>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4" name="TextBox 43">
              <a:extLst>
                <a:ext uri="{FF2B5EF4-FFF2-40B4-BE49-F238E27FC236}">
                  <a16:creationId xmlns:a16="http://schemas.microsoft.com/office/drawing/2014/main" id="{42E0B699-77C9-4B3D-AC66-2C66AD5B5169}"/>
                </a:ext>
              </a:extLst>
            </p:cNvPr>
            <p:cNvSpPr txBox="1"/>
            <p:nvPr/>
          </p:nvSpPr>
          <p:spPr>
            <a:xfrm>
              <a:off x="278949" y="4329079"/>
              <a:ext cx="193313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Circulatory and tissue-resident</a:t>
              </a:r>
              <a:r>
                <a:rPr kumimoji="0" lang="en-US" sz="1600" b="1" i="0" u="none" strike="noStrike" kern="1200" cap="none" spc="0" normalizeH="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 origins</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grpSp>
      <p:grpSp>
        <p:nvGrpSpPr>
          <p:cNvPr id="5" name="Group 4">
            <a:extLst>
              <a:ext uri="{FF2B5EF4-FFF2-40B4-BE49-F238E27FC236}">
                <a16:creationId xmlns:a16="http://schemas.microsoft.com/office/drawing/2014/main" id="{F2A1ED15-3217-42A7-A8F2-163A120F216F}"/>
              </a:ext>
            </a:extLst>
          </p:cNvPr>
          <p:cNvGrpSpPr/>
          <p:nvPr/>
        </p:nvGrpSpPr>
        <p:grpSpPr>
          <a:xfrm>
            <a:off x="2618875" y="1096914"/>
            <a:ext cx="9306880" cy="3156355"/>
            <a:chOff x="2618875" y="1096914"/>
            <a:chExt cx="9306880" cy="3156355"/>
          </a:xfrm>
        </p:grpSpPr>
        <p:sp>
          <p:nvSpPr>
            <p:cNvPr id="23" name="Rectangle 22">
              <a:extLst>
                <a:ext uri="{FF2B5EF4-FFF2-40B4-BE49-F238E27FC236}">
                  <a16:creationId xmlns:a16="http://schemas.microsoft.com/office/drawing/2014/main" id="{2190B025-0977-493A-AFFF-C99C79C15B02}"/>
                </a:ext>
              </a:extLst>
            </p:cNvPr>
            <p:cNvSpPr/>
            <p:nvPr/>
          </p:nvSpPr>
          <p:spPr>
            <a:xfrm>
              <a:off x="2618875" y="1096914"/>
              <a:ext cx="7312527" cy="3156355"/>
            </a:xfrm>
            <a:prstGeom prst="rect">
              <a:avLst/>
            </a:prstGeom>
            <a:noFill/>
            <a:ln w="571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45" name="TextBox 44">
              <a:extLst>
                <a:ext uri="{FF2B5EF4-FFF2-40B4-BE49-F238E27FC236}">
                  <a16:creationId xmlns:a16="http://schemas.microsoft.com/office/drawing/2014/main" id="{1BFFEF55-80B7-4514-97B1-187A4F441056}"/>
                </a:ext>
              </a:extLst>
            </p:cNvPr>
            <p:cNvSpPr txBox="1"/>
            <p:nvPr/>
          </p:nvSpPr>
          <p:spPr>
            <a:xfrm>
              <a:off x="9992618" y="2360145"/>
              <a:ext cx="193313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Extra-embryonic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yolk sac origin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in mouse </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grpSp>
    </p:spTree>
    <p:extLst>
      <p:ext uri="{BB962C8B-B14F-4D97-AF65-F5344CB8AC3E}">
        <p14:creationId xmlns:p14="http://schemas.microsoft.com/office/powerpoint/2010/main" val="2247913897"/>
      </p:ext>
    </p:extLst>
  </p:cSld>
  <p:clrMapOvr>
    <a:masterClrMapping/>
  </p:clrMapOvr>
  <mc:AlternateContent xmlns:mc="http://schemas.openxmlformats.org/markup-compatibility/2006" xmlns:p14="http://schemas.microsoft.com/office/powerpoint/2010/main">
    <mc:Choice Requires="p14">
      <p:transition spd="slow" p14:dur="22000" advTm="25000"/>
    </mc:Choice>
    <mc:Fallback xmlns="">
      <p:transition spd="slow" advTm="25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3999"/>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99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TextBox 33">
            <a:extLst>
              <a:ext uri="{FF2B5EF4-FFF2-40B4-BE49-F238E27FC236}">
                <a16:creationId xmlns:a16="http://schemas.microsoft.com/office/drawing/2014/main" id="{DA13172C-FA0D-4C10-A2C5-E1C34333F4A8}"/>
              </a:ext>
            </a:extLst>
          </p:cNvPr>
          <p:cNvSpPr txBox="1"/>
          <p:nvPr/>
        </p:nvSpPr>
        <p:spPr>
          <a:xfrm>
            <a:off x="782999" y="3016200"/>
            <a:ext cx="176716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Enzymatic digestion</a:t>
            </a:r>
          </a:p>
        </p:txBody>
      </p:sp>
      <p:pic>
        <p:nvPicPr>
          <p:cNvPr id="3" name="Picture 2" descr="Diagram&#10;&#10;Description automatically generated">
            <a:extLst>
              <a:ext uri="{FF2B5EF4-FFF2-40B4-BE49-F238E27FC236}">
                <a16:creationId xmlns:a16="http://schemas.microsoft.com/office/drawing/2014/main" id="{A76E3AFF-6C31-42C8-8884-C635C80CD7B9}"/>
              </a:ext>
            </a:extLst>
          </p:cNvPr>
          <p:cNvPicPr>
            <a:picLocks noChangeAspect="1"/>
          </p:cNvPicPr>
          <p:nvPr/>
        </p:nvPicPr>
        <p:blipFill rotWithShape="1">
          <a:blip r:embed="rId3"/>
          <a:srcRect l="19167" t="11693" r="16899" b="11367"/>
          <a:stretch/>
        </p:blipFill>
        <p:spPr>
          <a:xfrm>
            <a:off x="1305301" y="981744"/>
            <a:ext cx="2516785" cy="2120123"/>
          </a:xfrm>
          <a:prstGeom prst="rect">
            <a:avLst/>
          </a:prstGeom>
        </p:spPr>
      </p:pic>
      <p:pic>
        <p:nvPicPr>
          <p:cNvPr id="10" name="Picture 9" descr="Background pattern&#10;&#10;Description automatically generated with medium confidence">
            <a:extLst>
              <a:ext uri="{FF2B5EF4-FFF2-40B4-BE49-F238E27FC236}">
                <a16:creationId xmlns:a16="http://schemas.microsoft.com/office/drawing/2014/main" id="{C61B8A90-263F-4803-BFCB-19247C286CBA}"/>
              </a:ext>
            </a:extLst>
          </p:cNvPr>
          <p:cNvPicPr>
            <a:picLocks noChangeAspect="1"/>
          </p:cNvPicPr>
          <p:nvPr/>
        </p:nvPicPr>
        <p:blipFill rotWithShape="1">
          <a:blip r:embed="rId4"/>
          <a:srcRect l="10930" t="29660" r="60376" b="49450"/>
          <a:stretch/>
        </p:blipFill>
        <p:spPr>
          <a:xfrm>
            <a:off x="4896767" y="5203986"/>
            <a:ext cx="2513955" cy="1281235"/>
          </a:xfrm>
          <a:prstGeom prst="rect">
            <a:avLst/>
          </a:prstGeom>
        </p:spPr>
      </p:pic>
      <p:sp>
        <p:nvSpPr>
          <p:cNvPr id="63" name="TextBox 62">
            <a:extLst>
              <a:ext uri="{FF2B5EF4-FFF2-40B4-BE49-F238E27FC236}">
                <a16:creationId xmlns:a16="http://schemas.microsoft.com/office/drawing/2014/main" id="{5B790308-3B43-4E27-B10C-987F50DA1035}"/>
              </a:ext>
            </a:extLst>
          </p:cNvPr>
          <p:cNvSpPr txBox="1"/>
          <p:nvPr/>
        </p:nvSpPr>
        <p:spPr>
          <a:xfrm>
            <a:off x="5801161" y="4971003"/>
            <a:ext cx="2316804"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noProof="0" dirty="0">
                <a:solidFill>
                  <a:prstClr val="black"/>
                </a:solidFill>
                <a:latin typeface="Arial" panose="020B0604020202020204" pitchFamily="34" charset="0"/>
                <a:ea typeface="Open Sans" panose="020B0606030504020204" pitchFamily="34" charset="0"/>
                <a:cs typeface="Arial" panose="020B0604020202020204" pitchFamily="34" charset="0"/>
              </a:rPr>
              <a:t>6</a:t>
            </a: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 Bipotent capacity </a:t>
            </a:r>
          </a:p>
        </p:txBody>
      </p:sp>
      <p:sp>
        <p:nvSpPr>
          <p:cNvPr id="65" name="TextBox 64">
            <a:extLst>
              <a:ext uri="{FF2B5EF4-FFF2-40B4-BE49-F238E27FC236}">
                <a16:creationId xmlns:a16="http://schemas.microsoft.com/office/drawing/2014/main" id="{BCBBADF1-A5F2-458C-899B-097D1B653C20}"/>
              </a:ext>
            </a:extLst>
          </p:cNvPr>
          <p:cNvSpPr txBox="1"/>
          <p:nvPr/>
        </p:nvSpPr>
        <p:spPr>
          <a:xfrm>
            <a:off x="4422597" y="6358533"/>
            <a:ext cx="2316804"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Macrophage</a:t>
            </a:r>
          </a:p>
        </p:txBody>
      </p:sp>
      <p:sp>
        <p:nvSpPr>
          <p:cNvPr id="66" name="TextBox 65">
            <a:extLst>
              <a:ext uri="{FF2B5EF4-FFF2-40B4-BE49-F238E27FC236}">
                <a16:creationId xmlns:a16="http://schemas.microsoft.com/office/drawing/2014/main" id="{E7A49E67-DC2D-4AFF-8BDE-7AD962F6E77D}"/>
              </a:ext>
            </a:extLst>
          </p:cNvPr>
          <p:cNvSpPr txBox="1"/>
          <p:nvPr/>
        </p:nvSpPr>
        <p:spPr>
          <a:xfrm>
            <a:off x="5577329" y="5834817"/>
            <a:ext cx="231680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Endothelial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cell</a:t>
            </a:r>
          </a:p>
        </p:txBody>
      </p:sp>
      <p:sp>
        <p:nvSpPr>
          <p:cNvPr id="8" name="Rectangle 2">
            <a:extLst>
              <a:ext uri="{FF2B5EF4-FFF2-40B4-BE49-F238E27FC236}">
                <a16:creationId xmlns:a16="http://schemas.microsoft.com/office/drawing/2014/main" id="{C0111D08-3F1E-0A4C-919E-53698F4759F1}"/>
              </a:ext>
            </a:extLst>
          </p:cNvPr>
          <p:cNvSpPr>
            <a:spLocks noChangeArrowheads="1"/>
          </p:cNvSpPr>
          <p:nvPr/>
        </p:nvSpPr>
        <p:spPr bwMode="auto">
          <a:xfrm rot="10800000" flipV="1">
            <a:off x="2436531" y="6067148"/>
            <a:ext cx="6329362"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AU" altLang="en-US" sz="14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3977FE64-E809-FD4E-B0CC-496796C2822E}"/>
              </a:ext>
            </a:extLst>
          </p:cNvPr>
          <p:cNvSpPr txBox="1"/>
          <p:nvPr/>
        </p:nvSpPr>
        <p:spPr>
          <a:xfrm>
            <a:off x="14074588" y="1326776"/>
            <a:ext cx="18473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42" name="Picture 41">
            <a:extLst>
              <a:ext uri="{FF2B5EF4-FFF2-40B4-BE49-F238E27FC236}">
                <a16:creationId xmlns:a16="http://schemas.microsoft.com/office/drawing/2014/main" id="{0EC81802-E030-ED44-A33D-308A553DECD7}"/>
              </a:ext>
            </a:extLst>
          </p:cNvPr>
          <p:cNvPicPr>
            <a:picLocks noChangeAspect="1"/>
          </p:cNvPicPr>
          <p:nvPr/>
        </p:nvPicPr>
        <p:blipFill>
          <a:blip r:embed="rId5"/>
          <a:stretch>
            <a:fillRect/>
          </a:stretch>
        </p:blipFill>
        <p:spPr>
          <a:xfrm>
            <a:off x="4928847" y="1471018"/>
            <a:ext cx="2682072" cy="2615261"/>
          </a:xfrm>
          <a:prstGeom prst="rect">
            <a:avLst/>
          </a:prstGeom>
        </p:spPr>
      </p:pic>
      <p:pic>
        <p:nvPicPr>
          <p:cNvPr id="43" name="Picture 13">
            <a:extLst>
              <a:ext uri="{FF2B5EF4-FFF2-40B4-BE49-F238E27FC236}">
                <a16:creationId xmlns:a16="http://schemas.microsoft.com/office/drawing/2014/main" id="{0A2AAD1B-A97F-3B46-ACC8-273970BAD71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048933" y="1534628"/>
            <a:ext cx="2506297" cy="2460123"/>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 name="Picture 58">
            <a:extLst>
              <a:ext uri="{FF2B5EF4-FFF2-40B4-BE49-F238E27FC236}">
                <a16:creationId xmlns:a16="http://schemas.microsoft.com/office/drawing/2014/main" id="{6405623D-CC7B-384F-B9B1-3A4799A6179F}"/>
              </a:ext>
            </a:extLst>
          </p:cNvPr>
          <p:cNvPicPr>
            <a:picLocks noChangeAspect="1"/>
          </p:cNvPicPr>
          <p:nvPr/>
        </p:nvPicPr>
        <p:blipFill>
          <a:blip r:embed="rId7">
            <a:duotone>
              <a:prstClr val="black"/>
              <a:schemeClr val="accent3">
                <a:tint val="45000"/>
                <a:satMod val="400000"/>
              </a:schemeClr>
            </a:duotone>
            <a:extLst>
              <a:ext uri="{BEBA8EAE-BF5A-486C-A8C5-ECC9F3942E4B}">
                <a14:imgProps xmlns:a14="http://schemas.microsoft.com/office/drawing/2010/main">
                  <a14:imgLayer r:embed="rId8">
                    <a14:imgEffect>
                      <a14:colorTemperature colorTemp="4700"/>
                    </a14:imgEffect>
                    <a14:imgEffect>
                      <a14:saturation sat="0"/>
                    </a14:imgEffect>
                  </a14:imgLayer>
                </a14:imgProps>
              </a:ext>
            </a:extLst>
          </a:blip>
          <a:stretch>
            <a:fillRect/>
          </a:stretch>
        </p:blipFill>
        <p:spPr>
          <a:xfrm>
            <a:off x="7002501" y="3453725"/>
            <a:ext cx="1005693" cy="966924"/>
          </a:xfrm>
          <a:prstGeom prst="rect">
            <a:avLst/>
          </a:prstGeom>
        </p:spPr>
      </p:pic>
      <p:sp>
        <p:nvSpPr>
          <p:cNvPr id="67" name="TextBox 66">
            <a:extLst>
              <a:ext uri="{FF2B5EF4-FFF2-40B4-BE49-F238E27FC236}">
                <a16:creationId xmlns:a16="http://schemas.microsoft.com/office/drawing/2014/main" id="{25DAFB26-DAD1-954B-BCFB-56435A6E9381}"/>
              </a:ext>
            </a:extLst>
          </p:cNvPr>
          <p:cNvSpPr txBox="1"/>
          <p:nvPr/>
        </p:nvSpPr>
        <p:spPr>
          <a:xfrm>
            <a:off x="4705054" y="1127764"/>
            <a:ext cx="2824774"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1. Capacity to form CFU-M</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70" name="TextBox 69">
            <a:extLst>
              <a:ext uri="{FF2B5EF4-FFF2-40B4-BE49-F238E27FC236}">
                <a16:creationId xmlns:a16="http://schemas.microsoft.com/office/drawing/2014/main" id="{5F92AEA0-C3E1-B448-A23A-8614AD2E5870}"/>
              </a:ext>
            </a:extLst>
          </p:cNvPr>
          <p:cNvSpPr txBox="1"/>
          <p:nvPr/>
        </p:nvSpPr>
        <p:spPr>
          <a:xfrm>
            <a:off x="7894133" y="3909667"/>
            <a:ext cx="2316804"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4. Maintained locally by self-renewal </a:t>
            </a:r>
          </a:p>
        </p:txBody>
      </p:sp>
      <p:sp>
        <p:nvSpPr>
          <p:cNvPr id="48" name="Oval Callout 47">
            <a:extLst>
              <a:ext uri="{FF2B5EF4-FFF2-40B4-BE49-F238E27FC236}">
                <a16:creationId xmlns:a16="http://schemas.microsoft.com/office/drawing/2014/main" id="{2018431F-E4A9-5349-9537-FE21C541B354}"/>
              </a:ext>
            </a:extLst>
          </p:cNvPr>
          <p:cNvSpPr/>
          <p:nvPr/>
        </p:nvSpPr>
        <p:spPr>
          <a:xfrm rot="20376094">
            <a:off x="2565459" y="2700300"/>
            <a:ext cx="2073609" cy="2118784"/>
          </a:xfrm>
          <a:prstGeom prst="wedgeEllipseCallout">
            <a:avLst>
              <a:gd name="adj1" fmla="val 79850"/>
              <a:gd name="adj2" fmla="val -3280"/>
            </a:avLst>
          </a:prstGeom>
          <a:noFill/>
          <a:ln w="25400">
            <a:solidFill>
              <a:schemeClr val="accent1"/>
            </a:solidFill>
          </a:ln>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6E57E051-1D79-7744-9394-863EABC6A937}"/>
              </a:ext>
            </a:extLst>
          </p:cNvPr>
          <p:cNvSpPr/>
          <p:nvPr/>
        </p:nvSpPr>
        <p:spPr>
          <a:xfrm>
            <a:off x="2578472" y="3235672"/>
            <a:ext cx="2067161" cy="107721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Lin</a:t>
            </a:r>
            <a:r>
              <a:rPr kumimoji="0" lang="en-AU" sz="1600" b="1" i="0" u="none" strike="noStrike" kern="1200" cap="none" spc="0" normalizeH="0" baseline="3000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a:t>
            </a:r>
            <a:r>
              <a:rPr kumimoji="0" lang="en-AU"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CD45</a:t>
            </a:r>
            <a:r>
              <a:rPr kumimoji="0" lang="en-AU" sz="1600" b="1" i="0" u="none" strike="noStrike" kern="1200" cap="none" spc="0" normalizeH="0" baseline="3000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a:t>
            </a:r>
            <a:r>
              <a:rPr kumimoji="0" lang="en-AU"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CD11b</a:t>
            </a:r>
            <a:r>
              <a:rPr kumimoji="0" lang="en-AU" sz="1600" b="1" i="0" u="none" strike="noStrike" kern="1200" cap="none" spc="0" normalizeH="0" baseline="3000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a:t>
            </a:r>
            <a:r>
              <a:rPr kumimoji="0" lang="en-AU"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F4/80</a:t>
            </a:r>
            <a:r>
              <a:rPr kumimoji="0" lang="en-AU" sz="1600" b="1" i="0" u="none" strike="noStrike" kern="1200" cap="none" spc="0" normalizeH="0" baseline="3000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a:t>
            </a:r>
            <a:r>
              <a:rPr kumimoji="0" lang="en-AU"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Sca-1</a:t>
            </a:r>
            <a:r>
              <a:rPr kumimoji="0" lang="en-AU" sz="1600" b="1" i="0" u="none" strike="noStrike" kern="1200" cap="none" spc="0" normalizeH="0" baseline="3000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cKit</a:t>
            </a:r>
            <a:r>
              <a:rPr kumimoji="0" lang="en-AU" sz="1600" b="1" i="0" u="none" strike="noStrike" kern="1200" cap="none" spc="0" normalizeH="0" baseline="3000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a:t>
            </a:r>
            <a:r>
              <a:rPr kumimoji="0" lang="en-AU"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Cx</a:t>
            </a:r>
            <a:r>
              <a:rPr kumimoji="0" lang="en-AU" sz="1600" b="1" i="0" u="none" strike="noStrike" kern="1200" cap="none" spc="0" normalizeH="0" baseline="-2500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3</a:t>
            </a:r>
            <a:r>
              <a:rPr kumimoji="0" lang="en-AU"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CR1</a:t>
            </a:r>
            <a:r>
              <a:rPr kumimoji="0" lang="en-AU" sz="1600" b="1" i="0" u="none" strike="noStrike" kern="1200" cap="none" spc="0" normalizeH="0" baseline="3000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CSF1R</a:t>
            </a:r>
            <a:r>
              <a:rPr kumimoji="0" lang="en-AU" sz="1600" b="1" i="0" u="none" strike="noStrike" kern="1200" cap="none" spc="0" normalizeH="0" baseline="3000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a:t>
            </a:r>
            <a:r>
              <a:rPr kumimoji="0" lang="en-AU"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CD144</a:t>
            </a:r>
            <a:r>
              <a:rPr kumimoji="0" lang="en-AU" sz="1600" b="1" i="0" u="none" strike="noStrike" kern="1200" cap="none" spc="0" normalizeH="0" baseline="3000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a:t>
            </a:r>
            <a:endParaRPr kumimoji="0" lang="en-US" sz="1600" b="1" i="0" u="none" strike="noStrike" kern="1200" cap="none" spc="0" normalizeH="0" baseline="3000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pic>
        <p:nvPicPr>
          <p:cNvPr id="20" name="Picture 19">
            <a:extLst>
              <a:ext uri="{FF2B5EF4-FFF2-40B4-BE49-F238E27FC236}">
                <a16:creationId xmlns:a16="http://schemas.microsoft.com/office/drawing/2014/main" id="{456D0C95-4BD1-A544-A96C-7433C3A04FE7}"/>
              </a:ext>
            </a:extLst>
          </p:cNvPr>
          <p:cNvPicPr>
            <a:picLocks noChangeAspect="1"/>
          </p:cNvPicPr>
          <p:nvPr/>
        </p:nvPicPr>
        <p:blipFill>
          <a:blip r:embed="rId9"/>
          <a:stretch>
            <a:fillRect/>
          </a:stretch>
        </p:blipFill>
        <p:spPr>
          <a:xfrm rot="1148651">
            <a:off x="1109838" y="4286108"/>
            <a:ext cx="983903" cy="1306747"/>
          </a:xfrm>
          <a:prstGeom prst="rect">
            <a:avLst/>
          </a:prstGeom>
        </p:spPr>
      </p:pic>
      <p:sp>
        <p:nvSpPr>
          <p:cNvPr id="55" name="Rectangle 54">
            <a:extLst>
              <a:ext uri="{FF2B5EF4-FFF2-40B4-BE49-F238E27FC236}">
                <a16:creationId xmlns:a16="http://schemas.microsoft.com/office/drawing/2014/main" id="{D0D658BF-535D-F744-9F3F-37C72EF78557}"/>
              </a:ext>
            </a:extLst>
          </p:cNvPr>
          <p:cNvSpPr/>
          <p:nvPr/>
        </p:nvSpPr>
        <p:spPr>
          <a:xfrm>
            <a:off x="562789" y="5598544"/>
            <a:ext cx="2682071" cy="584775"/>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AU" sz="1600" b="1" noProof="0" dirty="0">
                <a:solidFill>
                  <a:prstClr val="black"/>
                </a:solidFill>
                <a:latin typeface="Arial" panose="020B0604020202020204" pitchFamily="34" charset="0"/>
                <a:ea typeface="Open Sans" panose="020B0606030504020204" pitchFamily="34" charset="0"/>
                <a:cs typeface="Arial" panose="020B0604020202020204" pitchFamily="34" charset="0"/>
              </a:rPr>
              <a:t>3</a:t>
            </a:r>
            <a:r>
              <a:rPr kumimoji="0" lang="en-AU"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 Derived embryonically from E8.5-9.5 Yolk sac</a:t>
            </a:r>
            <a:endPar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68" name="TextBox 67">
            <a:extLst>
              <a:ext uri="{FF2B5EF4-FFF2-40B4-BE49-F238E27FC236}">
                <a16:creationId xmlns:a16="http://schemas.microsoft.com/office/drawing/2014/main" id="{2D7B4448-D6A2-574B-8208-A36F1C7D7347}"/>
              </a:ext>
            </a:extLst>
          </p:cNvPr>
          <p:cNvSpPr txBox="1"/>
          <p:nvPr/>
        </p:nvSpPr>
        <p:spPr>
          <a:xfrm>
            <a:off x="676393" y="121362"/>
            <a:ext cx="10846826"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AU" sz="2000" b="1" i="0" u="none" strike="noStrike" kern="1200" cap="none" spc="0" normalizeH="0" baseline="0" noProof="0" dirty="0">
                <a:ln>
                  <a:noFill/>
                </a:ln>
                <a:solidFill>
                  <a:schemeClr val="tx1">
                    <a:lumMod val="75000"/>
                    <a:lumOff val="25000"/>
                  </a:schemeClr>
                </a:solidFill>
                <a:effectLst/>
                <a:uLnTx/>
                <a:uFillTx/>
                <a:latin typeface="Arial" panose="020B0604020202020204" pitchFamily="34" charset="0"/>
                <a:ea typeface="Open Sans" panose="020B0606030504020204" pitchFamily="34" charset="0"/>
                <a:cs typeface="Arial" panose="020B0604020202020204" pitchFamily="34" charset="0"/>
              </a:rPr>
              <a:t>Yolk sac</a:t>
            </a:r>
            <a:r>
              <a:rPr lang="en-AU" sz="2000" b="1" dirty="0">
                <a:solidFill>
                  <a:schemeClr val="tx1">
                    <a:lumMod val="75000"/>
                    <a:lumOff val="25000"/>
                  </a:schemeClr>
                </a:solidFill>
                <a:latin typeface="Arial" panose="020B0604020202020204" pitchFamily="34" charset="0"/>
                <a:ea typeface="Open Sans" panose="020B0606030504020204" pitchFamily="34" charset="0"/>
                <a:cs typeface="Arial" panose="020B0604020202020204" pitchFamily="34" charset="0"/>
              </a:rPr>
              <a:t>-</a:t>
            </a:r>
            <a:r>
              <a:rPr kumimoji="0" lang="en-AU" sz="2000" b="1" i="0" u="none" strike="noStrike" kern="1200" cap="none" spc="0" normalizeH="0" baseline="0" noProof="0" dirty="0">
                <a:ln>
                  <a:noFill/>
                </a:ln>
                <a:solidFill>
                  <a:schemeClr val="tx1">
                    <a:lumMod val="75000"/>
                    <a:lumOff val="25000"/>
                  </a:schemeClr>
                </a:solidFill>
                <a:effectLst/>
                <a:uLnTx/>
                <a:uFillTx/>
                <a:latin typeface="Arial" panose="020B0604020202020204" pitchFamily="34" charset="0"/>
                <a:ea typeface="Open Sans" panose="020B0606030504020204" pitchFamily="34" charset="0"/>
                <a:cs typeface="Arial" panose="020B0604020202020204" pitchFamily="34" charset="0"/>
              </a:rPr>
              <a:t>derived Endothelial-Macrophage (</a:t>
            </a:r>
            <a:r>
              <a:rPr kumimoji="0" lang="en-AU" sz="2000" b="1" i="0" u="none" strike="noStrike" kern="1200" cap="none" spc="0" normalizeH="0" baseline="0" noProof="0" dirty="0" err="1">
                <a:ln>
                  <a:noFill/>
                </a:ln>
                <a:solidFill>
                  <a:schemeClr val="tx1">
                    <a:lumMod val="75000"/>
                    <a:lumOff val="25000"/>
                  </a:schemeClr>
                </a:solidFill>
                <a:effectLst/>
                <a:uLnTx/>
                <a:uFillTx/>
                <a:latin typeface="Arial" panose="020B0604020202020204" pitchFamily="34" charset="0"/>
                <a:ea typeface="Open Sans" panose="020B0606030504020204" pitchFamily="34" charset="0"/>
                <a:cs typeface="Arial" panose="020B0604020202020204" pitchFamily="34" charset="0"/>
              </a:rPr>
              <a:t>EndoMac</a:t>
            </a:r>
            <a:r>
              <a:rPr kumimoji="0" lang="en-AU" sz="2000" b="1" i="0" u="none" strike="noStrike" kern="1200" cap="none" spc="0" normalizeH="0" baseline="0" noProof="0" dirty="0">
                <a:ln>
                  <a:noFill/>
                </a:ln>
                <a:solidFill>
                  <a:schemeClr val="tx1">
                    <a:lumMod val="75000"/>
                    <a:lumOff val="25000"/>
                  </a:schemeClr>
                </a:solidFill>
                <a:effectLst/>
                <a:uLnTx/>
                <a:uFillTx/>
                <a:latin typeface="Arial" panose="020B0604020202020204" pitchFamily="34" charset="0"/>
                <a:ea typeface="Open Sans" panose="020B0606030504020204" pitchFamily="34" charset="0"/>
                <a:cs typeface="Arial" panose="020B0604020202020204" pitchFamily="34" charset="0"/>
              </a:rPr>
              <a:t>) Progenitors - A newly discovered source of Macrophage and Endothelial </a:t>
            </a:r>
            <a:r>
              <a:rPr lang="en-AU" sz="2000" b="1" dirty="0">
                <a:solidFill>
                  <a:schemeClr val="tx1">
                    <a:lumMod val="75000"/>
                    <a:lumOff val="25000"/>
                  </a:schemeClr>
                </a:solidFill>
                <a:latin typeface="Arial" panose="020B0604020202020204" pitchFamily="34" charset="0"/>
                <a:ea typeface="Open Sans" panose="020B0606030504020204" pitchFamily="34" charset="0"/>
                <a:cs typeface="Arial" panose="020B0604020202020204" pitchFamily="34" charset="0"/>
              </a:rPr>
              <a:t>cell </a:t>
            </a:r>
            <a:r>
              <a:rPr kumimoji="0" lang="en-AU" sz="2000" b="1" i="0" u="none" strike="noStrike" kern="1200" cap="none" spc="0" normalizeH="0" baseline="0" noProof="0" dirty="0">
                <a:ln>
                  <a:noFill/>
                </a:ln>
                <a:solidFill>
                  <a:schemeClr val="tx1">
                    <a:lumMod val="75000"/>
                    <a:lumOff val="25000"/>
                  </a:schemeClr>
                </a:solidFill>
                <a:effectLst/>
                <a:uLnTx/>
                <a:uFillTx/>
                <a:latin typeface="Arial" panose="020B0604020202020204" pitchFamily="34" charset="0"/>
                <a:ea typeface="Open Sans" panose="020B0606030504020204" pitchFamily="34" charset="0"/>
                <a:cs typeface="Arial" panose="020B0604020202020204" pitchFamily="34" charset="0"/>
              </a:rPr>
              <a:t>renewal in postnatal tissues</a:t>
            </a:r>
          </a:p>
        </p:txBody>
      </p:sp>
      <p:pic>
        <p:nvPicPr>
          <p:cNvPr id="51" name="Picture 50">
            <a:extLst>
              <a:ext uri="{FF2B5EF4-FFF2-40B4-BE49-F238E27FC236}">
                <a16:creationId xmlns:a16="http://schemas.microsoft.com/office/drawing/2014/main" id="{5EF2EFFF-FE9A-BB4B-AE74-C6543A234779}"/>
              </a:ext>
            </a:extLst>
          </p:cNvPr>
          <p:cNvPicPr>
            <a:picLocks noChangeAspect="1"/>
          </p:cNvPicPr>
          <p:nvPr/>
        </p:nvPicPr>
        <p:blipFill>
          <a:blip r:embed="rId10"/>
          <a:stretch>
            <a:fillRect/>
          </a:stretch>
        </p:blipFill>
        <p:spPr>
          <a:xfrm>
            <a:off x="8317800" y="1566189"/>
            <a:ext cx="967860" cy="1244982"/>
          </a:xfrm>
          <a:prstGeom prst="rect">
            <a:avLst/>
          </a:prstGeom>
        </p:spPr>
      </p:pic>
      <p:pic>
        <p:nvPicPr>
          <p:cNvPr id="53" name="Picture 52">
            <a:extLst>
              <a:ext uri="{FF2B5EF4-FFF2-40B4-BE49-F238E27FC236}">
                <a16:creationId xmlns:a16="http://schemas.microsoft.com/office/drawing/2014/main" id="{63BC302C-FF1C-BB47-8D46-99B2A9E45847}"/>
              </a:ext>
            </a:extLst>
          </p:cNvPr>
          <p:cNvPicPr>
            <a:picLocks noChangeAspect="1"/>
          </p:cNvPicPr>
          <p:nvPr/>
        </p:nvPicPr>
        <p:blipFill>
          <a:blip r:embed="rId11"/>
          <a:stretch>
            <a:fillRect/>
          </a:stretch>
        </p:blipFill>
        <p:spPr>
          <a:xfrm rot="1562972" flipH="1">
            <a:off x="8672696" y="1208220"/>
            <a:ext cx="498004" cy="2170786"/>
          </a:xfrm>
          <a:prstGeom prst="rect">
            <a:avLst/>
          </a:prstGeom>
        </p:spPr>
      </p:pic>
      <p:sp>
        <p:nvSpPr>
          <p:cNvPr id="57" name="TextBox 56">
            <a:extLst>
              <a:ext uri="{FF2B5EF4-FFF2-40B4-BE49-F238E27FC236}">
                <a16:creationId xmlns:a16="http://schemas.microsoft.com/office/drawing/2014/main" id="{E3FFCD3A-9BE1-7A4F-AEAC-7C5DEFC5D2DF}"/>
              </a:ext>
            </a:extLst>
          </p:cNvPr>
          <p:cNvSpPr txBox="1"/>
          <p:nvPr/>
        </p:nvSpPr>
        <p:spPr>
          <a:xfrm>
            <a:off x="9300307" y="2464676"/>
            <a:ext cx="2693645" cy="830997"/>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1600" b="1" noProof="0" dirty="0">
                <a:solidFill>
                  <a:prstClr val="black"/>
                </a:solidFill>
                <a:latin typeface="Arial" panose="020B0604020202020204" pitchFamily="34" charset="0"/>
                <a:ea typeface="Open Sans" panose="020B0606030504020204" pitchFamily="34" charset="0"/>
                <a:cs typeface="Arial" panose="020B0604020202020204" pitchFamily="34" charset="0"/>
              </a:rPr>
              <a:t>5</a:t>
            </a: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 Independent of Flt3-bone</a:t>
            </a:r>
            <a:r>
              <a:rPr lang="en-US" sz="1600" b="1" dirty="0">
                <a:solidFill>
                  <a:prstClr val="black"/>
                </a:solidFill>
                <a:latin typeface="Arial" panose="020B0604020202020204" pitchFamily="34" charset="0"/>
                <a:ea typeface="Open Sans" panose="020B0606030504020204" pitchFamily="34" charset="0"/>
                <a:cs typeface="Arial" panose="020B0604020202020204" pitchFamily="34" charset="0"/>
              </a:rPr>
              <a:t> </a:t>
            </a: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marrow </a:t>
            </a:r>
            <a:r>
              <a:rPr kumimoji="0" lang="en-US" sz="1600" b="1" i="0" u="none" strike="noStrike" kern="1200" cap="none" spc="0" normalizeH="0" baseline="0" noProof="0" dirty="0" err="1">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haematopoiesis</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pic>
        <p:nvPicPr>
          <p:cNvPr id="58" name="Picture 57">
            <a:extLst>
              <a:ext uri="{FF2B5EF4-FFF2-40B4-BE49-F238E27FC236}">
                <a16:creationId xmlns:a16="http://schemas.microsoft.com/office/drawing/2014/main" id="{3B818F5B-DC72-2C41-BC7D-A01CEEDC9BA3}"/>
              </a:ext>
            </a:extLst>
          </p:cNvPr>
          <p:cNvPicPr>
            <a:picLocks noChangeAspect="1"/>
          </p:cNvPicPr>
          <p:nvPr/>
        </p:nvPicPr>
        <p:blipFill>
          <a:blip r:embed="rId12"/>
          <a:stretch>
            <a:fillRect/>
          </a:stretch>
        </p:blipFill>
        <p:spPr>
          <a:xfrm rot="12080224">
            <a:off x="7663937" y="1874334"/>
            <a:ext cx="1114812" cy="947166"/>
          </a:xfrm>
          <a:prstGeom prst="rect">
            <a:avLst/>
          </a:prstGeom>
        </p:spPr>
      </p:pic>
      <p:sp>
        <p:nvSpPr>
          <p:cNvPr id="72" name="Multiply 71">
            <a:extLst>
              <a:ext uri="{FF2B5EF4-FFF2-40B4-BE49-F238E27FC236}">
                <a16:creationId xmlns:a16="http://schemas.microsoft.com/office/drawing/2014/main" id="{9CBB4D38-3FA9-5F4D-88FA-33587259ACD9}"/>
              </a:ext>
            </a:extLst>
          </p:cNvPr>
          <p:cNvSpPr/>
          <p:nvPr/>
        </p:nvSpPr>
        <p:spPr>
          <a:xfrm>
            <a:off x="7915658" y="1834276"/>
            <a:ext cx="568337" cy="861775"/>
          </a:xfrm>
          <a:prstGeom prst="mathMultiply">
            <a:avLst/>
          </a:prstGeom>
          <a:solidFill>
            <a:srgbClr val="C00000"/>
          </a:solidFill>
          <a:ln w="0">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Arial" panose="020B0604020202020204" pitchFamily="34" charset="0"/>
              <a:ea typeface="Open Sans" panose="020B0606030504020204" pitchFamily="34" charset="0"/>
              <a:cs typeface="Arial" panose="020B0604020202020204" pitchFamily="34" charset="0"/>
            </a:endParaRPr>
          </a:p>
        </p:txBody>
      </p:sp>
      <p:pic>
        <p:nvPicPr>
          <p:cNvPr id="77" name="Picture 76">
            <a:extLst>
              <a:ext uri="{FF2B5EF4-FFF2-40B4-BE49-F238E27FC236}">
                <a16:creationId xmlns:a16="http://schemas.microsoft.com/office/drawing/2014/main" id="{0A87F757-8DC2-B74F-B8EF-F8A6AA22007B}"/>
              </a:ext>
            </a:extLst>
          </p:cNvPr>
          <p:cNvPicPr>
            <a:picLocks noChangeAspect="1"/>
          </p:cNvPicPr>
          <p:nvPr/>
        </p:nvPicPr>
        <p:blipFill>
          <a:blip r:embed="rId12"/>
          <a:stretch>
            <a:fillRect/>
          </a:stretch>
        </p:blipFill>
        <p:spPr>
          <a:xfrm rot="8270750" flipH="1">
            <a:off x="3956109" y="1527694"/>
            <a:ext cx="1197397" cy="1310459"/>
          </a:xfrm>
          <a:prstGeom prst="rect">
            <a:avLst/>
          </a:prstGeom>
        </p:spPr>
      </p:pic>
      <p:pic>
        <p:nvPicPr>
          <p:cNvPr id="62" name="Picture 61">
            <a:extLst>
              <a:ext uri="{FF2B5EF4-FFF2-40B4-BE49-F238E27FC236}">
                <a16:creationId xmlns:a16="http://schemas.microsoft.com/office/drawing/2014/main" id="{FE6C10C6-87F9-4819-A9E1-4E1C45C3F6F7}"/>
              </a:ext>
            </a:extLst>
          </p:cNvPr>
          <p:cNvPicPr>
            <a:picLocks noChangeAspect="1"/>
          </p:cNvPicPr>
          <p:nvPr/>
        </p:nvPicPr>
        <p:blipFill>
          <a:blip r:embed="rId12"/>
          <a:stretch>
            <a:fillRect/>
          </a:stretch>
        </p:blipFill>
        <p:spPr>
          <a:xfrm rot="8281072">
            <a:off x="5336708" y="4040521"/>
            <a:ext cx="885610" cy="969232"/>
          </a:xfrm>
          <a:prstGeom prst="rect">
            <a:avLst/>
          </a:prstGeom>
        </p:spPr>
      </p:pic>
      <p:sp>
        <p:nvSpPr>
          <p:cNvPr id="31" name="TextBox 30">
            <a:extLst>
              <a:ext uri="{FF2B5EF4-FFF2-40B4-BE49-F238E27FC236}">
                <a16:creationId xmlns:a16="http://schemas.microsoft.com/office/drawing/2014/main" id="{2E07A13E-D560-4654-8268-42532A5146F1}"/>
              </a:ext>
            </a:extLst>
          </p:cNvPr>
          <p:cNvSpPr txBox="1"/>
          <p:nvPr/>
        </p:nvSpPr>
        <p:spPr>
          <a:xfrm>
            <a:off x="1192184" y="2824136"/>
            <a:ext cx="2824774"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rPr>
              <a:t>2. </a:t>
            </a:r>
            <a:endParaRPr kumimoji="0" lang="en-US" sz="1600" b="0" i="0" u="none" strike="noStrike" kern="1200" cap="none" spc="0" normalizeH="0" baseline="0" noProof="0" dirty="0">
              <a:ln>
                <a:noFill/>
              </a:ln>
              <a:solidFill>
                <a:prstClr val="black"/>
              </a:solidFill>
              <a:effectLst/>
              <a:uLnTx/>
              <a:uFillTx/>
              <a:latin typeface="Arial" panose="020B0604020202020204" pitchFamily="34" charset="0"/>
              <a:ea typeface="Open Sans" panose="020B0606030504020204" pitchFamily="34" charset="0"/>
              <a:cs typeface="Arial" panose="020B0604020202020204" pitchFamily="34" charset="0"/>
            </a:endParaRPr>
          </a:p>
        </p:txBody>
      </p:sp>
      <p:sp>
        <p:nvSpPr>
          <p:cNvPr id="28" name="TextBox 27">
            <a:extLst>
              <a:ext uri="{FF2B5EF4-FFF2-40B4-BE49-F238E27FC236}">
                <a16:creationId xmlns:a16="http://schemas.microsoft.com/office/drawing/2014/main" id="{DF73379C-BB91-492F-861E-F9A4DFFB3072}"/>
              </a:ext>
            </a:extLst>
          </p:cNvPr>
          <p:cNvSpPr txBox="1"/>
          <p:nvPr/>
        </p:nvSpPr>
        <p:spPr>
          <a:xfrm>
            <a:off x="273758" y="6363481"/>
            <a:ext cx="1499128" cy="261610"/>
          </a:xfrm>
          <a:prstGeom prst="rect">
            <a:avLst/>
          </a:prstGeom>
          <a:noFill/>
        </p:spPr>
        <p:txBody>
          <a:bodyPr wrap="none" rtlCol="0">
            <a:spAutoFit/>
          </a:bodyPr>
          <a:lstStyle/>
          <a:p>
            <a:r>
              <a:rPr lang="en-AU" sz="1100" dirty="0">
                <a:solidFill>
                  <a:schemeClr val="accent1"/>
                </a:solidFill>
              </a:rPr>
              <a:t>Image: </a:t>
            </a:r>
            <a:r>
              <a:rPr lang="en-AU" sz="1100" dirty="0" err="1">
                <a:solidFill>
                  <a:schemeClr val="accent1"/>
                </a:solidFill>
              </a:rPr>
              <a:t>Sanuri</a:t>
            </a:r>
            <a:r>
              <a:rPr lang="en-AU" sz="1100" dirty="0">
                <a:solidFill>
                  <a:schemeClr val="accent1"/>
                </a:solidFill>
              </a:rPr>
              <a:t> Liyanage</a:t>
            </a:r>
          </a:p>
        </p:txBody>
      </p:sp>
    </p:spTree>
    <p:extLst>
      <p:ext uri="{BB962C8B-B14F-4D97-AF65-F5344CB8AC3E}">
        <p14:creationId xmlns:p14="http://schemas.microsoft.com/office/powerpoint/2010/main" val="3094251515"/>
      </p:ext>
    </p:extLst>
  </p:cSld>
  <p:clrMapOvr>
    <a:masterClrMapping/>
  </p:clrMapOvr>
  <mc:AlternateContent xmlns:mc="http://schemas.openxmlformats.org/markup-compatibility/2006" xmlns:p14="http://schemas.microsoft.com/office/powerpoint/2010/main">
    <mc:Choice Requires="p14">
      <p:transition spd="slow" p14:dur="24000" advTm="27000"/>
    </mc:Choice>
    <mc:Fallback xmlns="">
      <p:transition spd="slow" advTm="27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2499"/>
                                          </p:stCondLst>
                                        </p:cTn>
                                        <p:tgtEl>
                                          <p:spTgt spid="6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2499"/>
                                          </p:stCondLst>
                                        </p:cTn>
                                        <p:tgtEl>
                                          <p:spTgt spid="1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2499"/>
                                          </p:stCondLst>
                                        </p:cTn>
                                        <p:tgtEl>
                                          <p:spTgt spid="3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2499"/>
                                          </p:stCondLst>
                                        </p:cTn>
                                        <p:tgtEl>
                                          <p:spTgt spid="4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2499"/>
                                          </p:stCondLst>
                                        </p:cTn>
                                        <p:tgtEl>
                                          <p:spTgt spid="2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2499"/>
                                          </p:stCondLst>
                                        </p:cTn>
                                        <p:tgtEl>
                                          <p:spTgt spid="5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2499"/>
                                          </p:stCondLst>
                                        </p:cTn>
                                        <p:tgtEl>
                                          <p:spTgt spid="7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2499"/>
                                          </p:stCondLst>
                                        </p:cTn>
                                        <p:tgtEl>
                                          <p:spTgt spid="5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2499"/>
                                          </p:stCondLst>
                                        </p:cTn>
                                        <p:tgtEl>
                                          <p:spTgt spid="51"/>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2499"/>
                                          </p:stCondLst>
                                        </p:cTn>
                                        <p:tgtEl>
                                          <p:spTgt spid="5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2499"/>
                                          </p:stCondLst>
                                        </p:cTn>
                                        <p:tgtEl>
                                          <p:spTgt spid="5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2499"/>
                                          </p:stCondLst>
                                        </p:cTn>
                                        <p:tgtEl>
                                          <p:spTgt spid="72"/>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2499"/>
                                          </p:stCondLst>
                                        </p:cTn>
                                        <p:tgtEl>
                                          <p:spTgt spid="5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2499"/>
                                          </p:stCondLst>
                                        </p:cTn>
                                        <p:tgtEl>
                                          <p:spTgt spid="63"/>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2499"/>
                                          </p:stCondLst>
                                        </p:cTn>
                                        <p:tgtEl>
                                          <p:spTgt spid="10"/>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2499"/>
                                          </p:stCondLst>
                                        </p:cTn>
                                        <p:tgtEl>
                                          <p:spTgt spid="62"/>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2499"/>
                                          </p:stCondLst>
                                        </p:cTn>
                                        <p:tgtEl>
                                          <p:spTgt spid="66"/>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2499"/>
                                          </p:stCondLst>
                                        </p:cTn>
                                        <p:tgtEl>
                                          <p:spTgt spid="6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5" grpId="0"/>
      <p:bldP spid="66" grpId="0"/>
      <p:bldP spid="67" grpId="0"/>
      <p:bldP spid="70" grpId="0"/>
      <p:bldP spid="48" grpId="0" animBg="1"/>
      <p:bldP spid="16" grpId="0"/>
      <p:bldP spid="55" grpId="0"/>
      <p:bldP spid="57" grpId="0"/>
      <p:bldP spid="72" grpId="0" animBg="1"/>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4AB8CE0-EC00-4FAD-8438-29AA0702749F}"/>
              </a:ext>
            </a:extLst>
          </p:cNvPr>
          <p:cNvSpPr txBox="1">
            <a:spLocks/>
          </p:cNvSpPr>
          <p:nvPr/>
        </p:nvSpPr>
        <p:spPr>
          <a:xfrm>
            <a:off x="361950" y="365125"/>
            <a:ext cx="11468100" cy="1325563"/>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AU" sz="2800" b="1" dirty="0">
                <a:latin typeface="Arial" panose="020B0604020202020204" pitchFamily="34" charset="0"/>
                <a:cs typeface="Arial" panose="020B0604020202020204" pitchFamily="34" charset="0"/>
              </a:rPr>
              <a:t>Questions we next aim to investigate</a:t>
            </a:r>
            <a:br>
              <a:rPr lang="en-US" sz="2800" b="1" dirty="0">
                <a:latin typeface="Arial" panose="020B0604020202020204" pitchFamily="34" charset="0"/>
                <a:cs typeface="Arial" panose="020B0604020202020204" pitchFamily="34" charset="0"/>
              </a:rPr>
            </a:br>
            <a:endParaRPr lang="en-AU" sz="2800" dirty="0"/>
          </a:p>
        </p:txBody>
      </p:sp>
      <p:sp>
        <p:nvSpPr>
          <p:cNvPr id="4" name="Content Placeholder 3">
            <a:extLst>
              <a:ext uri="{FF2B5EF4-FFF2-40B4-BE49-F238E27FC236}">
                <a16:creationId xmlns:a16="http://schemas.microsoft.com/office/drawing/2014/main" id="{F6C90255-6744-4E13-9F5A-4D7A19324138}"/>
              </a:ext>
            </a:extLst>
          </p:cNvPr>
          <p:cNvSpPr txBox="1">
            <a:spLocks/>
          </p:cNvSpPr>
          <p:nvPr/>
        </p:nvSpPr>
        <p:spPr>
          <a:xfrm>
            <a:off x="838200" y="1825625"/>
            <a:ext cx="10515600" cy="2308225"/>
          </a:xfrm>
          <a:prstGeom prst="rect">
            <a:avLst/>
          </a:prstGeom>
        </p:spPr>
        <p:txBody>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Wingdings" panose="05000000000000000000" pitchFamily="2" charset="2"/>
              <a:buChar char="v"/>
            </a:pPr>
            <a:r>
              <a:rPr lang="en-AU" sz="2400" dirty="0"/>
              <a:t> Do postnatal human tissues have yolk sac-derived </a:t>
            </a:r>
            <a:r>
              <a:rPr lang="en-AU" sz="2400" dirty="0" err="1"/>
              <a:t>EndoMac</a:t>
            </a:r>
            <a:r>
              <a:rPr lang="en-AU" sz="2400" dirty="0"/>
              <a:t> Progenitors? </a:t>
            </a:r>
          </a:p>
          <a:p>
            <a:pPr>
              <a:buFont typeface="Wingdings" panose="05000000000000000000" pitchFamily="2" charset="2"/>
              <a:buChar char="v"/>
            </a:pPr>
            <a:r>
              <a:rPr lang="en-AU" sz="2400" dirty="0"/>
              <a:t> Do human </a:t>
            </a:r>
            <a:r>
              <a:rPr lang="en-AU" sz="2400" dirty="0" err="1"/>
              <a:t>EndoMac</a:t>
            </a:r>
            <a:r>
              <a:rPr lang="en-AU" sz="2400" dirty="0"/>
              <a:t> Progenitors contribute to new blood vessel formation after inflammation or injury?</a:t>
            </a:r>
          </a:p>
          <a:p>
            <a:pPr>
              <a:buFont typeface="Wingdings" panose="05000000000000000000" pitchFamily="2" charset="2"/>
              <a:buChar char="v"/>
            </a:pPr>
            <a:r>
              <a:rPr lang="en-AU" sz="2400" dirty="0"/>
              <a:t> Is it possible to enhance the abilities of </a:t>
            </a:r>
            <a:r>
              <a:rPr lang="en-AU" sz="2400" dirty="0" err="1"/>
              <a:t>EndoMac</a:t>
            </a:r>
            <a:r>
              <a:rPr lang="en-AU" sz="2400" dirty="0"/>
              <a:t> Progenitors to form new blood vessels when impaired?  </a:t>
            </a:r>
          </a:p>
          <a:p>
            <a:pPr>
              <a:buFont typeface="Wingdings" panose="05000000000000000000" pitchFamily="2" charset="2"/>
              <a:buChar char="v"/>
            </a:pPr>
            <a:endParaRPr lang="en-AU" sz="2400" dirty="0"/>
          </a:p>
          <a:p>
            <a:pPr marL="0" indent="0" algn="ctr">
              <a:buNone/>
            </a:pPr>
            <a:r>
              <a:rPr lang="en-AU" sz="2800" b="1" i="1" dirty="0">
                <a:solidFill>
                  <a:schemeClr val="bg2">
                    <a:lumMod val="75000"/>
                  </a:schemeClr>
                </a:solidFill>
              </a:rPr>
              <a:t>This research is a nexus between </a:t>
            </a:r>
          </a:p>
          <a:p>
            <a:pPr marL="0" indent="0" algn="ctr">
              <a:buNone/>
            </a:pPr>
            <a:r>
              <a:rPr lang="en-AU" sz="2800" b="1" i="1" dirty="0">
                <a:solidFill>
                  <a:schemeClr val="bg2">
                    <a:lumMod val="75000"/>
                  </a:schemeClr>
                </a:solidFill>
              </a:rPr>
              <a:t>stem cell biology, embryology, immunology and vascular biology. </a:t>
            </a:r>
          </a:p>
          <a:p>
            <a:pPr>
              <a:buFont typeface="Wingdings" panose="05000000000000000000" pitchFamily="2" charset="2"/>
              <a:buChar char="v"/>
            </a:pPr>
            <a:endParaRPr lang="en-AU" sz="2400" dirty="0"/>
          </a:p>
        </p:txBody>
      </p:sp>
    </p:spTree>
    <p:extLst>
      <p:ext uri="{BB962C8B-B14F-4D97-AF65-F5344CB8AC3E}">
        <p14:creationId xmlns:p14="http://schemas.microsoft.com/office/powerpoint/2010/main" val="4169262937"/>
      </p:ext>
    </p:extLst>
  </p:cSld>
  <p:clrMapOvr>
    <a:masterClrMapping/>
  </p:clrMapOvr>
  <mc:AlternateContent xmlns:mc="http://schemas.openxmlformats.org/markup-compatibility/2006" xmlns:p14="http://schemas.microsoft.com/office/powerpoint/2010/main">
    <mc:Choice Requires="p14">
      <p:transition spd="slow" p14:dur="15000" advTm="20000"/>
    </mc:Choice>
    <mc:Fallback xmlns="">
      <p:transition spd="slow" advTm="2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8999"/>
                                          </p:stCondLst>
                                        </p:cTn>
                                        <p:tgtEl>
                                          <p:spTgt spid="4">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8999"/>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Retrospect">
  <a:themeElements>
    <a:clrScheme name="Custom 1">
      <a:dk1>
        <a:sysClr val="windowText" lastClr="000000"/>
      </a:dk1>
      <a:lt1>
        <a:sysClr val="window" lastClr="FFFFFF"/>
      </a:lt1>
      <a:dk2>
        <a:srgbClr val="242852"/>
      </a:dk2>
      <a:lt2>
        <a:srgbClr val="ACCBF9"/>
      </a:lt2>
      <a:accent1>
        <a:srgbClr val="4A66AC"/>
      </a:accent1>
      <a:accent2>
        <a:srgbClr val="143F6A"/>
      </a:accent2>
      <a:accent3>
        <a:srgbClr val="297FD5"/>
      </a:accent3>
      <a:accent4>
        <a:srgbClr val="7F8FA9"/>
      </a:accent4>
      <a:accent5>
        <a:srgbClr val="5AA2AE"/>
      </a:accent5>
      <a:accent6>
        <a:srgbClr val="9D90A0"/>
      </a:accent6>
      <a:hlink>
        <a:srgbClr val="9454C3"/>
      </a:hlink>
      <a:folHlink>
        <a:srgbClr val="3EBBF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54031</TotalTime>
  <Words>1232</Words>
  <Application>Microsoft Office PowerPoint</Application>
  <PresentationFormat>Widescreen</PresentationFormat>
  <Paragraphs>107</Paragraphs>
  <Slides>5</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vt:i4>
      </vt:variant>
    </vt:vector>
  </HeadingPairs>
  <TitlesOfParts>
    <vt:vector size="12" baseType="lpstr">
      <vt:lpstr>Arial</vt:lpstr>
      <vt:lpstr>Calibri</vt:lpstr>
      <vt:lpstr>Calibri Light</vt:lpstr>
      <vt:lpstr>Open Sans</vt:lpstr>
      <vt:lpstr>Wingdings</vt:lpstr>
      <vt:lpstr>Retrospect</vt:lpstr>
      <vt:lpstr>Office Theme</vt:lpstr>
      <vt:lpstr>Defining the activities of Yolk sac-derived tissue-resident  Endothelial-Macrophage Progenitors  in healthy and diseased states</vt:lpstr>
      <vt:lpstr>PowerPoint Presentation</vt:lpstr>
      <vt:lpstr>Mixed origins of Endothelial cells and Macrophages including  common origin from Progenitors in extra-embryonic Yolk sac</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Defining the activity of skin-resident yolk-sac derived endo-myeloid progenitors in wound injury and melanoma</dc:title>
  <dc:creator>a1774495@adelaide.edu.au</dc:creator>
  <cp:lastModifiedBy>Shiwani Sharma</cp:lastModifiedBy>
  <cp:revision>276</cp:revision>
  <dcterms:created xsi:type="dcterms:W3CDTF">2022-02-18T00:50:40Z</dcterms:created>
  <dcterms:modified xsi:type="dcterms:W3CDTF">2025-08-26T04:54:03Z</dcterms:modified>
</cp:coreProperties>
</file>